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 id="2147485071" r:id="rId5"/>
    <p:sldMasterId id="2147485091" r:id="rId6"/>
    <p:sldMasterId id="2147485111" r:id="rId7"/>
    <p:sldMasterId id="2147485131" r:id="rId8"/>
    <p:sldMasterId id="2147485174" r:id="rId9"/>
    <p:sldMasterId id="2147485210" r:id="rId10"/>
    <p:sldMasterId id="2147485227" r:id="rId11"/>
  </p:sldMasterIdLst>
  <p:notesMasterIdLst>
    <p:notesMasterId r:id="rId35"/>
  </p:notesMasterIdLst>
  <p:handoutMasterIdLst>
    <p:handoutMasterId r:id="rId36"/>
  </p:handoutMasterIdLst>
  <p:sldIdLst>
    <p:sldId id="382" r:id="rId12"/>
    <p:sldId id="383" r:id="rId13"/>
    <p:sldId id="384" r:id="rId14"/>
    <p:sldId id="264" r:id="rId15"/>
    <p:sldId id="313" r:id="rId16"/>
    <p:sldId id="257" r:id="rId17"/>
    <p:sldId id="341" r:id="rId18"/>
    <p:sldId id="342" r:id="rId19"/>
    <p:sldId id="359" r:id="rId20"/>
    <p:sldId id="376" r:id="rId21"/>
    <p:sldId id="379" r:id="rId22"/>
    <p:sldId id="367" r:id="rId23"/>
    <p:sldId id="378" r:id="rId24"/>
    <p:sldId id="380" r:id="rId25"/>
    <p:sldId id="364" r:id="rId26"/>
    <p:sldId id="366" r:id="rId27"/>
    <p:sldId id="370" r:id="rId28"/>
    <p:sldId id="377" r:id="rId29"/>
    <p:sldId id="381" r:id="rId30"/>
    <p:sldId id="318" r:id="rId31"/>
    <p:sldId id="320" r:id="rId32"/>
    <p:sldId id="339" r:id="rId33"/>
    <p:sldId id="375" r:id="rId3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E608C-65ED-41F4-9450-EC651BB23438}">
          <p14:sldIdLst>
            <p14:sldId id="382"/>
            <p14:sldId id="383"/>
            <p14:sldId id="384"/>
            <p14:sldId id="264"/>
            <p14:sldId id="313"/>
          </p14:sldIdLst>
        </p14:section>
        <p14:section name="Gesture" id="{8FFD63B5-6840-4CF4-8C63-7D038B814A8A}">
          <p14:sldIdLst>
            <p14:sldId id="257"/>
            <p14:sldId id="341"/>
            <p14:sldId id="342"/>
            <p14:sldId id="359"/>
          </p14:sldIdLst>
        </p14:section>
        <p14:section name="Identity" id="{BF054118-DBA9-446B-AF35-9D6FE7E55C9A}">
          <p14:sldIdLst>
            <p14:sldId id="376"/>
            <p14:sldId id="379"/>
            <p14:sldId id="367"/>
          </p14:sldIdLst>
        </p14:section>
        <p14:section name="Speech" id="{5D99642F-6C7A-4020-9FB0-A41C12DF3BF5}">
          <p14:sldIdLst>
            <p14:sldId id="378"/>
            <p14:sldId id="380"/>
            <p14:sldId id="364"/>
            <p14:sldId id="366"/>
            <p14:sldId id="370"/>
          </p14:sldIdLst>
        </p14:section>
        <p14:section name="Ink" id="{20C110F6-3AFE-4BE1-9E7C-DF9044AC80D3}">
          <p14:sldIdLst>
            <p14:sldId id="377"/>
            <p14:sldId id="381"/>
            <p14:sldId id="318"/>
            <p14:sldId id="320"/>
            <p14:sldId id="339"/>
          </p14:sldIdLst>
        </p14:section>
        <p14:section name="Untitled Section" id="{CFEC13C5-7071-461F-8674-E2B98F7A5E5A}">
          <p14:sldIdLst>
            <p14:sldId id="3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A99"/>
    <a:srgbClr val="0078D7"/>
    <a:srgbClr val="202124"/>
    <a:srgbClr val="2F5994"/>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47694" autoAdjust="0"/>
  </p:normalViewPr>
  <p:slideViewPr>
    <p:cSldViewPr snapToGrid="0">
      <p:cViewPr varScale="1">
        <p:scale>
          <a:sx n="40" d="100"/>
          <a:sy n="40" d="100"/>
        </p:scale>
        <p:origin x="2208" y="42"/>
      </p:cViewPr>
      <p:guideLst/>
    </p:cSldViewPr>
  </p:slideViewPr>
  <p:notesTextViewPr>
    <p:cViewPr>
      <p:scale>
        <a:sx n="150" d="100"/>
        <a:sy n="150" d="100"/>
      </p:scale>
      <p:origin x="0" y="0"/>
    </p:cViewPr>
  </p:notesTextViewPr>
  <p:sorterViewPr>
    <p:cViewPr varScale="1">
      <p:scale>
        <a:sx n="1" d="1"/>
        <a:sy n="1" d="1"/>
      </p:scale>
      <p:origin x="0" y="-4411"/>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10/15/2015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10/15/2015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3C950F-5AD8-4354-AE3A-C7B3A147946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862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We’ve introduced a new technology called ‘Windows Hello’ which allows you to do biometric authentication. We support Face, Iris and fingerprint recognition. All these things require specific hardware, but devices </a:t>
            </a:r>
            <a:r>
              <a:rPr lang="en-US" sz="1200" kern="1200" dirty="0" err="1" smtClean="0">
                <a:solidFill>
                  <a:schemeClr val="tx1"/>
                </a:solidFill>
                <a:effectLst/>
                <a:latin typeface="+mn-lt"/>
                <a:ea typeface="+mn-ea"/>
                <a:cs typeface="+mn-cs"/>
              </a:rPr>
              <a:t>idorporating</a:t>
            </a:r>
            <a:r>
              <a:rPr lang="en-US" sz="1200" kern="1200" dirty="0" smtClean="0">
                <a:solidFill>
                  <a:schemeClr val="tx1"/>
                </a:solidFill>
                <a:effectLst/>
                <a:latin typeface="+mn-lt"/>
                <a:ea typeface="+mn-ea"/>
                <a:cs typeface="+mn-cs"/>
              </a:rPr>
              <a:t> this hardware are starting to become available.</a:t>
            </a:r>
          </a:p>
          <a:p>
            <a:r>
              <a:rPr lang="en-US" sz="1200" kern="1200" dirty="0" smtClean="0">
                <a:solidFill>
                  <a:schemeClr val="tx1"/>
                </a:solidFill>
                <a:effectLst/>
                <a:latin typeface="+mn-lt"/>
                <a:ea typeface="+mn-ea"/>
                <a:cs typeface="+mn-cs"/>
              </a:rPr>
              <a:t>We’ve also got a service for application developers called Passport which provides a secure framework for handling authentication and for replacing passwords</a:t>
            </a:r>
            <a:r>
              <a:rPr lang="en-US" sz="1200" kern="1200" baseline="0" dirty="0" smtClean="0">
                <a:solidFill>
                  <a:schemeClr val="tx1"/>
                </a:solidFill>
                <a:effectLst/>
                <a:latin typeface="+mn-lt"/>
                <a:ea typeface="+mn-ea"/>
                <a:cs typeface="+mn-cs"/>
              </a:rPr>
              <a:t> with these new authentication techniques</a:t>
            </a:r>
            <a:r>
              <a:rPr lang="en-US" sz="1200" kern="1200" dirty="0" smtClean="0">
                <a:solidFill>
                  <a:schemeClr val="tx1"/>
                </a:solidFill>
                <a:effectLst/>
                <a:latin typeface="+mn-lt"/>
                <a:ea typeface="+mn-ea"/>
                <a:cs typeface="+mn-cs"/>
              </a:rPr>
              <a:t>. You can easily build biometric</a:t>
            </a:r>
            <a:r>
              <a:rPr lang="en-US" sz="1200" kern="1200" baseline="0" dirty="0" smtClean="0">
                <a:solidFill>
                  <a:schemeClr val="tx1"/>
                </a:solidFill>
                <a:effectLst/>
                <a:latin typeface="+mn-lt"/>
                <a:ea typeface="+mn-ea"/>
                <a:cs typeface="+mn-cs"/>
              </a:rPr>
              <a:t> recognition features into your app.</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 Speech</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13</a:t>
            </a:fld>
            <a:endParaRPr lang="en-US"/>
          </a:p>
        </p:txBody>
      </p:sp>
    </p:spTree>
    <p:extLst>
      <p:ext uri="{BB962C8B-B14F-4D97-AF65-F5344CB8AC3E}">
        <p14:creationId xmlns:p14="http://schemas.microsoft.com/office/powerpoint/2010/main" val="2670248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Speech is probably the most obvious area where Windows 10 advances support</a:t>
            </a:r>
            <a:r>
              <a:rPr lang="en-US" baseline="0" dirty="0" smtClean="0"/>
              <a:t> for human technologies.</a:t>
            </a:r>
          </a:p>
          <a:p>
            <a:r>
              <a:rPr lang="en-US" baseline="0" dirty="0" smtClean="0"/>
              <a:t>For most people, Speech means ‘Cortana’ and are curious on how to integrate Cortana into their own applications. Cortana is not available everywhere, although Microsoft is working hard to roll it out to more territories, but even if Cortana is not supported in your home territory, end users may buy your app in regions where it is, so you may still want to know how to support it.</a:t>
            </a:r>
          </a:p>
          <a:p>
            <a:r>
              <a:rPr lang="en-US" baseline="0" dirty="0" smtClean="0"/>
              <a:t>The majority of the Speech platform is independent of Cortana and apps can use it without integrating with Cortana. The Speech platform consists of APIs and controls hat can help your app support speech input and speech synthesis, whether or not you integrate with Cortana.</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942721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parts of the Speech platform that are available everywhere are APIS for speech recognition and for speech synthesis, and all app developers can make use of these APIs.</a:t>
            </a:r>
          </a:p>
          <a:p>
            <a:r>
              <a:rPr lang="en-US" dirty="0" smtClean="0"/>
              <a:t>The </a:t>
            </a:r>
            <a:r>
              <a:rPr lang="en-US" dirty="0" err="1" smtClean="0"/>
              <a:t>SpeechRecgnizer</a:t>
            </a:r>
            <a:r>
              <a:rPr lang="en-US" dirty="0" smtClean="0"/>
              <a:t> and </a:t>
            </a:r>
            <a:r>
              <a:rPr lang="en-US" dirty="0" err="1" smtClean="0"/>
              <a:t>SpeechSynthesizer</a:t>
            </a:r>
            <a:r>
              <a:rPr lang="en-US" dirty="0" smtClean="0"/>
              <a:t> APIs are available everywhere and do</a:t>
            </a:r>
            <a:r>
              <a:rPr lang="en-US" baseline="0" dirty="0" smtClean="0"/>
              <a:t> not require Cortana at all.</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45799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you do want to use Cortana?</a:t>
            </a:r>
          </a:p>
          <a:p>
            <a:r>
              <a:rPr lang="en-US" dirty="0" smtClean="0"/>
              <a:t>Windows Phone 8.1 developers have been able to add these features for a while, but now it’s becoming available on desktop too.</a:t>
            </a:r>
          </a:p>
          <a:p>
            <a:r>
              <a:rPr lang="en-US" dirty="0" smtClean="0"/>
              <a:t>You can get Cortana to launch your app using voice commands.</a:t>
            </a:r>
          </a:p>
          <a:p>
            <a:r>
              <a:rPr lang="en-US" dirty="0" smtClean="0"/>
              <a:t>But</a:t>
            </a:r>
            <a:r>
              <a:rPr lang="en-US" baseline="0" dirty="0" smtClean="0"/>
              <a:t> on Windows 10, we’ve extended these capabilities as well, so there is now the ability for Cortana to interact with your apps’ background task, to exchange information with it. This is great, as it allows your user to perform speech interactions with your app without your foreground app being launched at all, making natural, speech-driven interactions with your app easy for your users.</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480472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715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in our </a:t>
            </a:r>
            <a:r>
              <a:rPr lang="en-US" smtClean="0"/>
              <a:t>human technologies: Ink</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4026232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Writing with an implement or finger</a:t>
            </a:r>
            <a:r>
              <a:rPr lang="en-US" baseline="0" dirty="0" smtClean="0"/>
              <a:t> is of course one of the earliest human technologies for making a permanent record of something, and one we’ve tried to support in computing for quite a while, but only with limited success.</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19</a:t>
            </a:fld>
            <a:endParaRPr lang="en-US"/>
          </a:p>
        </p:txBody>
      </p:sp>
    </p:spTree>
    <p:extLst>
      <p:ext uri="{BB962C8B-B14F-4D97-AF65-F5344CB8AC3E}">
        <p14:creationId xmlns:p14="http://schemas.microsoft.com/office/powerpoint/2010/main" val="4207014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Writing is one of the most natural of</a:t>
            </a:r>
            <a:r>
              <a:rPr lang="en-US" baseline="0" dirty="0" smtClean="0"/>
              <a:t> human communications. It’s </a:t>
            </a:r>
          </a:p>
          <a:p>
            <a:r>
              <a:rPr lang="en-US" dirty="0" smtClean="0"/>
              <a:t>Immediate</a:t>
            </a:r>
          </a:p>
          <a:p>
            <a:r>
              <a:rPr lang="en-US" dirty="0" smtClean="0"/>
              <a:t>Expressive</a:t>
            </a:r>
          </a:p>
          <a:p>
            <a:r>
              <a:rPr lang="en-US" dirty="0" smtClean="0"/>
              <a:t>Personal</a:t>
            </a:r>
          </a:p>
          <a:p>
            <a:r>
              <a:rPr lang="en-US" dirty="0" smtClean="0"/>
              <a:t>It’s quick – if you want to record something, you just grab a pen and write it down.</a:t>
            </a:r>
          </a:p>
          <a:p>
            <a:endParaRPr lang="en-US" dirty="0" smtClean="0"/>
          </a:p>
          <a:p>
            <a:r>
              <a:rPr lang="en-US" dirty="0" smtClean="0"/>
              <a:t>[Presentation</a:t>
            </a:r>
            <a:r>
              <a:rPr lang="en-US" baseline="0" dirty="0" smtClean="0"/>
              <a:t> Note: If you are presenting on a Surface device, at this point take the Surface pen and write something directly onto this screen.]</a:t>
            </a:r>
          </a:p>
          <a:p>
            <a:endParaRPr lang="en-US" baseline="0" dirty="0" smtClean="0"/>
          </a:p>
          <a:p>
            <a:r>
              <a:rPr lang="en-US" baseline="0" dirty="0" smtClean="0"/>
              <a:t>It’s expressive – you’re not limited to whatever keys are present on your keyboard, you can write and draw just whatever you want.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27204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10, we’ve done a lot of</a:t>
            </a:r>
            <a:r>
              <a:rPr lang="en-US" baseline="0" dirty="0" smtClean="0"/>
              <a:t> work </a:t>
            </a:r>
            <a:r>
              <a:rPr lang="en-US" dirty="0" smtClean="0"/>
              <a:t>in the very lowest parts of the operating system to drive out the latency or ‘lag’ that in the past prevented writing on a computer screen feeling truly natural.</a:t>
            </a:r>
          </a:p>
          <a:p>
            <a:endParaRPr lang="en-US" dirty="0" smtClean="0"/>
          </a:p>
          <a:p>
            <a:r>
              <a:rPr lang="en-US" dirty="0" smtClean="0"/>
              <a:t>In previous versions of Windows, you had to do a lot of work to support inking input and ink recognition (converting written input</a:t>
            </a:r>
            <a:r>
              <a:rPr lang="en-US" baseline="0" dirty="0" smtClean="0"/>
              <a:t> into text), but on Windows 10, we’ve made this super-simple using a new platform called </a:t>
            </a:r>
            <a:r>
              <a:rPr lang="en-US" baseline="0" dirty="0" err="1" smtClean="0"/>
              <a:t>DirectInk</a:t>
            </a:r>
            <a:r>
              <a:rPr lang="en-US" baseline="0" dirty="0" smtClean="0"/>
              <a:t>. It’s very efficient, renders everything using DirectX running off the UI thread so doesn’t cause slowdown of your app UI.</a:t>
            </a:r>
          </a:p>
          <a:p>
            <a:r>
              <a:rPr lang="en-US" baseline="0" dirty="0" smtClean="0"/>
              <a:t>Supports many different input types such as Pen, highlighter, touch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600770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0"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Kinect for Xbox</a:t>
            </a:r>
            <a:r>
              <a:rPr lang="en-US" sz="1200" i="0"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As we move into the future,</a:t>
            </a:r>
            <a:r>
              <a:rPr lang="en-US" sz="1200" i="0" kern="1200" baseline="0" dirty="0" smtClean="0">
                <a:solidFill>
                  <a:schemeClr val="tx1"/>
                </a:solidFill>
                <a:effectLst/>
                <a:latin typeface="+mn-lt"/>
                <a:ea typeface="+mn-ea"/>
                <a:cs typeface="+mn-cs"/>
              </a:rPr>
              <a:t> o</a:t>
            </a:r>
            <a:r>
              <a:rPr lang="en-US" sz="1200" i="0"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We’re at start of something new and special..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p>
          <a:p>
            <a:endParaRPr lang="en-US" i="0"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122412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424200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0" kern="1200" dirty="0" smtClean="0">
                <a:solidFill>
                  <a:schemeClr val="tx1"/>
                </a:solidFill>
                <a:effectLst/>
                <a:latin typeface="+mn-lt"/>
                <a:ea typeface="+mn-ea"/>
                <a:cs typeface="+mn-cs"/>
              </a:rPr>
              <a:t>“Windows 10 brings the technologies in more personal computing to the full breadth of Windows 10 devices.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Surface</a:t>
            </a:r>
            <a:r>
              <a:rPr lang="en-US" sz="1200" i="0" kern="1200" baseline="0" dirty="0" smtClean="0">
                <a:solidFill>
                  <a:schemeClr val="tx1"/>
                </a:solidFill>
                <a:effectLst/>
                <a:latin typeface="+mn-lt"/>
                <a:ea typeface="+mn-ea"/>
                <a:cs typeface="+mn-cs"/>
              </a:rPr>
              <a:t> Hub</a:t>
            </a:r>
            <a:r>
              <a:rPr lang="en-US" sz="1200" i="0" kern="1200" dirty="0" smtClean="0">
                <a:solidFill>
                  <a:schemeClr val="tx1"/>
                </a:solidFill>
                <a:effectLst/>
                <a:latin typeface="+mn-lt"/>
                <a:ea typeface="+mn-ea"/>
                <a:cs typeface="+mn-cs"/>
              </a:rPr>
              <a:t> screens, the Microsoft Band. And regardless of which device you’re using, Cortana knows to pick up your conversation just where you left off when you were last talking.</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Not just Windows, we are doing a lot of work to enable this through out everything with Machine Learning and Project Oxford</a:t>
            </a:r>
            <a:endParaRPr lang="en-US" sz="120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24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 technologies, the natural ways we express ourselves and communicate – these oldest of communication methods are now</a:t>
            </a:r>
            <a:r>
              <a:rPr lang="en-US" baseline="0" dirty="0" smtClean="0"/>
              <a:t> becoming the ways we an communicate with computing devices.</a:t>
            </a:r>
          </a:p>
          <a:p>
            <a:r>
              <a:rPr lang="en-US" sz="1200" kern="1200" dirty="0" smtClean="0">
                <a:solidFill>
                  <a:schemeClr val="tx1"/>
                </a:solidFill>
                <a:effectLst/>
                <a:latin typeface="+mn-lt"/>
                <a:ea typeface="+mn-ea"/>
                <a:cs typeface="+mn-cs"/>
              </a:rPr>
              <a:t>The human technologies that make more personal computing a reality are in the Windows Core and available to developers and device manufactures in Windows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expect to see more personal computing in devices in all shapes and sizes with Windows 10</a:t>
            </a:r>
          </a:p>
          <a:p>
            <a:endParaRPr lang="en-US" baseline="0" dirty="0" smtClean="0"/>
          </a:p>
          <a:p>
            <a:r>
              <a:rPr lang="en-US" baseline="0" dirty="0" smtClean="0"/>
              <a:t>We’d like to look at four of these human technologies that you can use in your technologies right now:</a:t>
            </a:r>
          </a:p>
          <a:p>
            <a:pPr marL="171450" indent="-171450">
              <a:buFontTx/>
              <a:buChar char="-"/>
            </a:pPr>
            <a:r>
              <a:rPr lang="en-US" baseline="0" dirty="0" smtClean="0"/>
              <a:t>Gesture</a:t>
            </a:r>
          </a:p>
          <a:p>
            <a:pPr marL="171450" indent="-171450">
              <a:buFontTx/>
              <a:buChar char="-"/>
            </a:pPr>
            <a:r>
              <a:rPr lang="en-US" baseline="0" dirty="0" smtClean="0"/>
              <a:t>Identity</a:t>
            </a:r>
          </a:p>
          <a:p>
            <a:pPr marL="171450" indent="-171450">
              <a:buFontTx/>
              <a:buChar char="-"/>
            </a:pPr>
            <a:r>
              <a:rPr lang="en-US" baseline="0" dirty="0" smtClean="0"/>
              <a:t>Speech</a:t>
            </a:r>
          </a:p>
          <a:p>
            <a:pPr marL="171450" indent="-171450">
              <a:buFontTx/>
              <a:buChar char="-"/>
            </a:pPr>
            <a:r>
              <a:rPr lang="en-US" baseline="0" dirty="0" smtClean="0"/>
              <a:t>And Ink</a:t>
            </a:r>
          </a:p>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1266995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Gesture</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670093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Gesture covers everything from using your mouse to do something, using touch to do something,</a:t>
            </a:r>
            <a:r>
              <a:rPr lang="en-US" baseline="0" dirty="0" smtClean="0"/>
              <a:t> and even using a gesture in the air to do something. </a:t>
            </a:r>
          </a:p>
          <a:p>
            <a:r>
              <a:rPr lang="en-US" baseline="0" dirty="0" smtClean="0"/>
              <a:t>Young children grow up expecting to touch something and to get a reaction, for it </a:t>
            </a:r>
            <a:r>
              <a:rPr lang="en-US" baseline="0" dirty="0" err="1" smtClean="0"/>
              <a:t>to’just</a:t>
            </a:r>
            <a:r>
              <a:rPr lang="en-US" baseline="0" dirty="0" smtClean="0"/>
              <a:t> work’, but this has not in general been a way of interacting with computers.</a:t>
            </a:r>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341079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We’ve been improving this over quite some time – starting with Windows 8, we made the OS much more touch friendly, adding more controls for developers to use that support gestures and creating a whole gestures engine you can use to support your own custom gestures.</a:t>
            </a:r>
          </a:p>
          <a:p>
            <a:r>
              <a:rPr lang="en-US" baseline="0" dirty="0" smtClean="0"/>
              <a:t>We’ve been increasing the capabilities so that users can interact more easily with apps using natural human technologies, so that touch and gestures ‘just work’ and the user gets the expected response when they swipe with a finger or make a gesture.</a:t>
            </a:r>
          </a:p>
          <a:p>
            <a:r>
              <a:rPr lang="en-US" baseline="0" dirty="0" smtClean="0"/>
              <a:t>One specific example of improvements in Windows 10 is that drag and drop is now supported on all controls in UWP. We had limited support in lists in Windows 8.x, but now this extends to full support for UWP apps.</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363799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in our four human technologies is Identity.</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241152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Windows 10 we are introducing many different ways of authenticating</a:t>
            </a:r>
            <a:r>
              <a:rPr lang="en-US" baseline="0" dirty="0" smtClean="0"/>
              <a:t> with your computer, new biometric-driven ways such as facial recognition.</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2621251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0B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019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172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5585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02926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483746"/>
      </p:ext>
    </p:extLst>
  </p:cSld>
  <p:clrMapOvr>
    <a:masterClrMapping/>
  </p:clrMapOvr>
  <p:timing>
    <p:tnLst>
      <p:par>
        <p:cTn id="1" dur="indefinite" restart="never" nodeType="tmRoot"/>
      </p:par>
    </p:tnLst>
  </p:timing>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0931993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7095842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51940742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774373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9292604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9350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8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10/15/2015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749996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71959076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52031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21233765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62345725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378350975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38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8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6511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07545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8152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7034523"/>
      </p:ext>
    </p:extLst>
  </p:cSld>
  <p:clrMapOvr>
    <a:masterClrMapping/>
  </p:clrMapOvr>
  <p:timing>
    <p:tnLst>
      <p:par>
        <p:cTn id="1" dur="indefinite" restart="never" nodeType="tmRoot"/>
      </p:par>
    </p:tnLst>
  </p:timing>
  <p:hf hdr="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78671925"/>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97643814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499697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89050915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90339393"/>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223037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9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10/15/2015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77009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8498150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6618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7760472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362536029"/>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53197172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659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947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4361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8603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7680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277028"/>
      </p:ext>
    </p:extLst>
  </p:cSld>
  <p:clrMapOvr>
    <a:masterClrMapping/>
  </p:clrMapOvr>
  <p:timing>
    <p:tnLst>
      <p:par>
        <p:cTn id="1" dur="indefinite" restart="never" nodeType="tmRoot"/>
      </p:par>
    </p:tnLst>
  </p:timing>
  <p:hf hdr="0"/>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19105767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629316551"/>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21250343"/>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25456803"/>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4607320"/>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75187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4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10/15/2015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1610405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56920505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26371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3952488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478323238"/>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529109313"/>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0"/>
            <a:ext cx="12191135" cy="685848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4" name="Rectangle 3"/>
          <p:cNvSpPr/>
          <p:nvPr/>
        </p:nvSpPr>
        <p:spPr bwMode="auto">
          <a:xfrm>
            <a:off x="269238" y="1163067"/>
            <a:ext cx="5989135" cy="292679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882"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Presentation to KPMG</a:t>
            </a:r>
            <a: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r>
            <a:b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December 12, 2014</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42679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419" b="7252"/>
          <a:stretch/>
        </p:blipFill>
        <p:spPr>
          <a:xfrm>
            <a:off x="0" y="-7877"/>
            <a:ext cx="12192000" cy="6873659"/>
          </a:xfrm>
          <a:prstGeom prst="rect">
            <a:avLst/>
          </a:prstGeom>
        </p:spPr>
      </p:pic>
      <p:sp>
        <p:nvSpPr>
          <p:cNvPr id="18" name="Rectangle 17"/>
          <p:cNvSpPr/>
          <p:nvPr/>
        </p:nvSpPr>
        <p:spPr bwMode="gray">
          <a:xfrm>
            <a:off x="269239" y="1187621"/>
            <a:ext cx="6274974"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5131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344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675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06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2959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89175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65674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40865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14800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49247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014024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790638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5639374"/>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2282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45267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974598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6159845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7401960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34777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186974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949902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8337024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62408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84375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9670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33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132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742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59243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49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goe Pro" panose="020B05020405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Pro" panose="020B05020405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10/15/2015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24437229"/>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Pro" panose="020B05020405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505050"/>
                </a:solidFill>
                <a:latin typeface="Segoe Pro" panose="020B05020405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10/15/2015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64502293"/>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274" y="91440"/>
            <a:ext cx="11149439" cy="822960"/>
          </a:xfrm>
        </p:spPr>
        <p:txBody>
          <a:bodyPr/>
          <a:lstStyle>
            <a:lvl1pPr>
              <a:defRPr sz="4800">
                <a:latin typeface="Segoe Pro" panose="020B05020405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524" y="1649281"/>
            <a:ext cx="11158587" cy="4525963"/>
          </a:xfrm>
        </p:spPr>
        <p:txBody>
          <a:bodyPr/>
          <a:lstStyle>
            <a:lvl1pPr marL="0" indent="0">
              <a:spcBef>
                <a:spcPts val="1200"/>
              </a:spcBef>
              <a:buFontTx/>
              <a:buNone/>
              <a:defRPr>
                <a:latin typeface="Segoe Pro" panose="020B0502040504020203" pitchFamily="34" charset="0"/>
              </a:defRPr>
            </a:lvl1pPr>
            <a:lvl2pPr marL="457200" indent="0">
              <a:spcBef>
                <a:spcPts val="1200"/>
              </a:spcBef>
              <a:buFontTx/>
              <a:buNone/>
              <a:defRPr>
                <a:solidFill>
                  <a:srgbClr val="0072C6"/>
                </a:solidFill>
                <a:latin typeface="Segoe Pro" panose="020B0502040504020203" pitchFamily="34" charset="0"/>
              </a:defRPr>
            </a:lvl2pPr>
            <a:lvl3pPr marL="914400" indent="0">
              <a:spcBef>
                <a:spcPts val="600"/>
              </a:spcBef>
              <a:buFontTx/>
              <a:buNone/>
              <a:defRPr>
                <a:solidFill>
                  <a:srgbClr val="505050"/>
                </a:solidFill>
                <a:latin typeface="Segoe Pro" panose="020B0502040504020203" pitchFamily="34" charset="0"/>
              </a:defRPr>
            </a:lvl3pPr>
            <a:lvl4pPr marL="1371600" indent="0">
              <a:buFontTx/>
              <a:buNone/>
              <a:defRPr>
                <a:latin typeface="Segoe Pro" panose="020B0502040504020203" pitchFamily="34" charset="0"/>
              </a:defRPr>
            </a:lvl4pPr>
            <a:lvl5pPr marL="1828800" indent="0">
              <a:buFontTx/>
              <a:buNone/>
              <a:defRPr>
                <a:latin typeface="Segoe Pro" panose="020B05020405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0" hasCustomPrompt="1"/>
          </p:nvPr>
        </p:nvSpPr>
        <p:spPr>
          <a:xfrm>
            <a:off x="503371" y="914401"/>
            <a:ext cx="11148740" cy="514351"/>
          </a:xfrm>
        </p:spPr>
        <p:txBody>
          <a:bodyPr/>
          <a:lstStyle>
            <a:lvl1pPr marL="0" indent="0">
              <a:buNone/>
              <a:defRPr sz="1800" cap="all" baseline="0">
                <a:solidFill>
                  <a:srgbClr val="0072C6">
                    <a:alpha val="99000"/>
                  </a:srgbClr>
                </a:solidFill>
                <a:latin typeface="Segoe Pro" panose="020B0502040504020203" pitchFamily="34" charset="0"/>
              </a:defRPr>
            </a:lvl1pPr>
            <a:lvl2pPr marL="285744" indent="0">
              <a:buNone/>
              <a:defRPr>
                <a:latin typeface="+mn-lt"/>
              </a:defRPr>
            </a:lvl2pPr>
            <a:lvl3pPr marL="514338" indent="0">
              <a:buNone/>
              <a:defRPr>
                <a:latin typeface="+mn-lt"/>
              </a:defRPr>
            </a:lvl3pPr>
            <a:lvl4pPr marL="742932" indent="0">
              <a:buNone/>
              <a:defRPr>
                <a:latin typeface="+mn-lt"/>
              </a:defRPr>
            </a:lvl4pPr>
            <a:lvl5pPr marL="971526" indent="0">
              <a:buNone/>
              <a:defRPr>
                <a:latin typeface="+mn-lt"/>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765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976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00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4255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54158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306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3269" y="91441"/>
            <a:ext cx="11149439" cy="822960"/>
          </a:xfrm>
        </p:spPr>
        <p:txBody>
          <a:bodyPr/>
          <a:lstStyle>
            <a:lvl1pPr>
              <a:defRPr sz="4267">
                <a:latin typeface="+mj-lt"/>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3371" y="914402"/>
            <a:ext cx="11148740" cy="587375"/>
          </a:xfrm>
        </p:spPr>
        <p:txBody>
          <a:bodyPr/>
          <a:lstStyle>
            <a:lvl1pPr marL="0" indent="0">
              <a:buNone/>
              <a:defRPr sz="1800" cap="all" baseline="0">
                <a:solidFill>
                  <a:schemeClr val="bg2">
                    <a:lumMod val="75000"/>
                    <a:alpha val="99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smtClean="0"/>
              <a:t>Click to edit Master text styles</a:t>
            </a:r>
          </a:p>
        </p:txBody>
      </p:sp>
      <p:sp>
        <p:nvSpPr>
          <p:cNvPr id="21" name="TextBox 20"/>
          <p:cNvSpPr txBox="1"/>
          <p:nvPr userDrawn="1"/>
        </p:nvSpPr>
        <p:spPr>
          <a:xfrm>
            <a:off x="11785600" y="6313936"/>
            <a:ext cx="508000" cy="304800"/>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E5B021-720C-4BC4-8055-8B9AD414961B}" type="slidenum">
              <a:rPr kumimoji="0" lang="en-US" sz="1467" b="0" i="0" u="none" strike="noStrike" kern="1200" cap="none" spc="0" normalizeH="0" baseline="0" noProof="0">
                <a:ln>
                  <a:noFill/>
                </a:ln>
                <a:solidFill>
                  <a:srgbClr val="808285">
                    <a:lumMod val="50000"/>
                    <a:alpha val="99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67" b="0" i="0" u="none" strike="noStrike" kern="1200" cap="none" spc="0" normalizeH="0" baseline="0" noProof="0" dirty="0">
              <a:ln>
                <a:noFill/>
              </a:ln>
              <a:solidFill>
                <a:srgbClr val="808285">
                  <a:lumMod val="50000"/>
                  <a:alpha val="99000"/>
                </a:srgbClr>
              </a:solidFill>
              <a:effectLst/>
              <a:uLnTx/>
              <a:uFillTx/>
              <a:latin typeface="Segoe UI Light"/>
              <a:ea typeface="+mn-ea"/>
              <a:cs typeface="+mn-cs"/>
            </a:endParaRPr>
          </a:p>
        </p:txBody>
      </p:sp>
    </p:spTree>
    <p:extLst>
      <p:ext uri="{BB962C8B-B14F-4D97-AF65-F5344CB8AC3E}">
        <p14:creationId xmlns:p14="http://schemas.microsoft.com/office/powerpoint/2010/main" val="25447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0" y="388438"/>
            <a:ext cx="11153787" cy="553999"/>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7" y="6392421"/>
            <a:ext cx="12192003" cy="465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07518" y="6474502"/>
            <a:ext cx="731711" cy="266629"/>
          </a:xfrm>
          <a:prstGeom prst="rect">
            <a:avLst/>
          </a:prstGeom>
        </p:spPr>
      </p:pic>
      <p:sp>
        <p:nvSpPr>
          <p:cNvPr id="9" name="TextBox 8"/>
          <p:cNvSpPr txBox="1"/>
          <p:nvPr userDrawn="1"/>
        </p:nvSpPr>
        <p:spPr>
          <a:xfrm>
            <a:off x="255443" y="6588548"/>
            <a:ext cx="1021759" cy="138499"/>
          </a:xfrm>
          <a:prstGeom prst="rect">
            <a:avLst/>
          </a:prstGeom>
          <a:noFill/>
        </p:spPr>
        <p:txBody>
          <a:bodyPr wrap="square" lIns="0"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a:ln>
                  <a:noFill/>
                </a:ln>
                <a:solidFill>
                  <a:srgbClr val="FFFFFF">
                    <a:alpha val="99000"/>
                  </a:srgbClr>
                </a:solidFill>
                <a:effectLst/>
                <a:uLnTx/>
                <a:uFillTx/>
                <a:latin typeface="Segoe UI Light"/>
                <a:ea typeface="+mn-ea"/>
                <a:cs typeface="+mn-cs"/>
              </a:rPr>
              <a:pPr marL="0" marR="0" lvl="0" indent="0" algn="l" defTabSz="91418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Light"/>
              <a:ea typeface="+mn-ea"/>
              <a:cs typeface="+mn-cs"/>
            </a:endParaRPr>
          </a:p>
        </p:txBody>
      </p:sp>
      <p:sp>
        <p:nvSpPr>
          <p:cNvPr id="8" name="Text Placeholder 3"/>
          <p:cNvSpPr>
            <a:spLocks noGrp="1"/>
          </p:cNvSpPr>
          <p:nvPr>
            <p:ph type="body" sz="quarter" idx="11" hasCustomPrompt="1"/>
          </p:nvPr>
        </p:nvSpPr>
        <p:spPr>
          <a:xfrm>
            <a:off x="517381" y="972453"/>
            <a:ext cx="11145393" cy="346075"/>
          </a:xfrm>
          <a:prstGeom prst="rect">
            <a:avLst/>
          </a:prstGeom>
        </p:spPr>
        <p:txBody>
          <a:bodyPr lIns="0" rIns="0"/>
          <a:lstStyle>
            <a:lvl1pPr marL="0" indent="0">
              <a:lnSpc>
                <a:spcPct val="100000"/>
              </a:lnSpc>
              <a:buNone/>
              <a:defRPr lang="en-US" sz="1800" kern="1200" spc="0" baseline="0" dirty="0">
                <a:ln w="3175">
                  <a:noFill/>
                </a:ln>
                <a:solidFill>
                  <a:schemeClr val="tx2">
                    <a:alpha val="99000"/>
                  </a:schemeClr>
                </a:solidFill>
                <a:latin typeface="+mj-lt"/>
                <a:ea typeface="+mn-ea"/>
                <a:cs typeface="Arial" charset="0"/>
              </a:defRPr>
            </a:lvl1pPr>
          </a:lstStyle>
          <a:p>
            <a:pPr marL="0" marR="0" lvl="0" indent="0" algn="l" defTabSz="914188"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5" y="1499615"/>
            <a:ext cx="11149439" cy="4846320"/>
          </a:xfrm>
          <a:prstGeom prst="rect">
            <a:avLst/>
          </a:prstGeom>
        </p:spPr>
        <p:txBody>
          <a:bodyPr lIns="0" rIns="0"/>
          <a:lstStyle>
            <a:lvl1pPr>
              <a:defRPr spc="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669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496"/>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601649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5" cy="685848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
        <p:nvSpPr>
          <p:cNvPr id="4" name="Rectangle 3"/>
          <p:cNvSpPr/>
          <p:nvPr userDrawn="1"/>
        </p:nvSpPr>
        <p:spPr bwMode="auto">
          <a:xfrm>
            <a:off x="269239" y="1163068"/>
            <a:ext cx="5989135" cy="373563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Perceptive Pixel (PPI) Strategic Customer Briefing</a:t>
            </a:r>
            <a:b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November 18th – 20th, 2014</a:t>
            </a:r>
          </a:p>
        </p:txBody>
      </p:sp>
    </p:spTree>
    <p:extLst>
      <p:ext uri="{BB962C8B-B14F-4D97-AF65-F5344CB8AC3E}">
        <p14:creationId xmlns:p14="http://schemas.microsoft.com/office/powerpoint/2010/main" val="3936708904"/>
      </p:ext>
    </p:extLst>
  </p:cSld>
  <p:clrMapOvr>
    <a:masterClrMapping/>
  </p:clrMapOvr>
  <p:transition spd="med">
    <p:pull/>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419" b="7252"/>
          <a:stretch/>
        </p:blipFill>
        <p:spPr>
          <a:xfrm>
            <a:off x="0" y="-7876"/>
            <a:ext cx="12192000" cy="6873659"/>
          </a:xfrm>
          <a:prstGeom prst="rect">
            <a:avLst/>
          </a:prstGeom>
        </p:spPr>
      </p:pic>
      <p:sp>
        <p:nvSpPr>
          <p:cNvPr id="18" name="Rectangle 17"/>
          <p:cNvSpPr/>
          <p:nvPr userDrawn="1"/>
        </p:nvSpPr>
        <p:spPr bwMode="gray">
          <a:xfrm>
            <a:off x="269239" y="1187621"/>
            <a:ext cx="6274975"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1"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5"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1160649457"/>
      </p:ext>
    </p:extLst>
  </p:cSld>
  <p:clrMapOvr>
    <a:masterClrMapping/>
  </p:clrMapOvr>
  <p:transition spd="med">
    <p:pull/>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811422771"/>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5601995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483721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003020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0640227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9234310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70890"/>
      </p:ext>
    </p:extLst>
  </p:cSld>
  <p:clrMapOvr>
    <a:masterClrMapping/>
  </p:clrMapOvr>
  <p:transition spd="med">
    <p:pull/>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765844"/>
      </p:ext>
    </p:extLst>
  </p:cSld>
  <p:clrMapOvr>
    <a:masterClrMapping/>
  </p:clrMapOvr>
  <p:transition spd="med">
    <p:pull/>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906072"/>
      </p:ext>
    </p:extLst>
  </p:cSld>
  <p:clrMapOvr>
    <a:masterClrMapping/>
  </p:clrMapOvr>
  <p:transition spd="med">
    <p:pull/>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9959759"/>
      </p:ext>
    </p:extLst>
  </p:cSld>
  <p:clrMapOvr>
    <a:masterClrMapping/>
  </p:clrMapOvr>
  <p:transition spd="med">
    <p:pull/>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297615"/>
      </p:ext>
    </p:extLst>
  </p:cSld>
  <p:clrMapOvr>
    <a:masterClrMapping/>
  </p:clrMapOvr>
  <p:transition spd="med">
    <p:pull/>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611548"/>
      </p:ext>
    </p:extLst>
  </p:cSld>
  <p:clrMapOvr>
    <a:masterClrMapping/>
  </p:clrMapOvr>
  <p:transition spd="med">
    <p:pull/>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267744"/>
      </p:ext>
    </p:extLst>
  </p:cSld>
  <p:clrMapOvr>
    <a:masterClrMapping/>
  </p:clrMapOvr>
  <p:transition spd="med">
    <p:pull/>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1634023"/>
      </p:ext>
    </p:extLst>
  </p:cSld>
  <p:clrMapOvr>
    <a:masterClrMapping/>
  </p:clrMapOvr>
  <p:transition spd="med">
    <p:pull/>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997175"/>
      </p:ext>
    </p:extLst>
  </p:cSld>
  <p:clrMapOvr>
    <a:masterClrMapping/>
  </p:clrMapOvr>
  <p:transition spd="med">
    <p:pull/>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79304926"/>
      </p:ext>
    </p:extLst>
  </p:cSld>
  <p:clrMapOvr>
    <a:masterClrMapping/>
  </p:clrMapOvr>
  <p:transition spd="med">
    <p:pull/>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143771344"/>
      </p:ext>
    </p:extLst>
  </p:cSld>
  <p:clrMapOvr>
    <a:masterClrMapping/>
  </p:clrMapOvr>
  <p:transition spd="med">
    <p:pull/>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75047148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78510631"/>
      </p:ext>
    </p:extLst>
  </p:cSld>
  <p:clrMapOvr>
    <a:masterClrMapping/>
  </p:clrMapOvr>
  <p:transition spd="med">
    <p:pull/>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4375135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73868001"/>
      </p:ext>
    </p:extLst>
  </p:cSld>
  <p:clrMapOvr>
    <a:masterClrMapping/>
  </p:clrMapOvr>
  <p:transition spd="med">
    <p:pull/>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1"/>
          </a:xfrm>
        </p:spPr>
        <p:txBody>
          <a:bodyPr/>
          <a:lstStyle>
            <a:lvl1pPr>
              <a:defRPr sz="647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30075666"/>
      </p:ext>
    </p:extLst>
  </p:cSld>
  <p:clrMapOvr>
    <a:masterClrMapping/>
  </p:clrMapOvr>
  <p:transition spd="med">
    <p:pull/>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p:spPr>
        <p:txBody>
          <a:bodyPr/>
          <a:lstStyle>
            <a:lvl1pPr>
              <a:defRPr sz="647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2"/>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61690127"/>
      </p:ext>
    </p:extLst>
  </p:cSld>
  <p:clrMapOvr>
    <a:masterClrMapping/>
  </p:clrMapOvr>
  <p:transition spd="med">
    <p:pull/>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14834"/>
      </p:ext>
    </p:extLst>
  </p:cSld>
  <p:clrMapOvr>
    <a:masterClrMapping/>
  </p:clrMapOvr>
  <p:transition spd="med">
    <p:pull/>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8839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9574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79185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9288802"/>
      </p:ext>
    </p:extLst>
  </p:cSld>
  <p:clrMapOvr>
    <a:masterClrMapping/>
  </p:clrMapOvr>
  <p:transition spd="med">
    <p:pull/>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947012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92631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455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037572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3000315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070278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725999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8963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208207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99780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493275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1231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349397662"/>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8955790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251342"/>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522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1281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531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7571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Windows Camp //Labs</a:t>
            </a:r>
          </a:p>
        </p:txBody>
      </p:sp>
    </p:spTree>
    <p:extLst>
      <p:ext uri="{BB962C8B-B14F-4D97-AF65-F5344CB8AC3E}">
        <p14:creationId xmlns:p14="http://schemas.microsoft.com/office/powerpoint/2010/main" val="2109105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Slide title</a:t>
            </a:r>
            <a:endParaRPr lang="en-US" dirty="0"/>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851310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286000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a:ea typeface="+mn-ea"/>
                <a:cs typeface="+mn-cs"/>
              </a:rPr>
              <a:t>DEMO</a:t>
            </a:r>
            <a:endParaRPr kumimoji="0" lang="ru-RU" sz="4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085763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smtClean="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61233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58738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74263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135998933"/>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1327885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3456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Forth level</a:t>
            </a:r>
          </a:p>
          <a:p>
            <a:pPr lvl="0"/>
            <a:endParaRPr lang="en-US" dirty="0" smtClean="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1106970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23075058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marR="0" lvl="1" indent="0" algn="l" defTabSz="91408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a:t>
            </a:r>
            <a:r>
              <a:rPr kumimoji="0" lang="en-US" sz="1050" b="0" i="0" u="none" strike="noStrike" kern="1200" cap="none" spc="0" normalizeH="0" baseline="0" noProof="0" dirty="0" smtClean="0">
                <a:ln>
                  <a:noFill/>
                </a:ln>
                <a:solidFill>
                  <a:prstClr val="white">
                    <a:lumMod val="75000"/>
                  </a:prstClr>
                </a:solidFill>
                <a:effectLst/>
                <a:uLnTx/>
                <a:uFillTx/>
                <a:latin typeface="Segoe UI"/>
                <a:ea typeface="+mn-ea"/>
                <a:cs typeface="+mn-cs"/>
              </a:rPr>
              <a:t>2015 </a:t>
            </a: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2733095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416771004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lvl1pPr>
              <a:defRPr b="1">
                <a:solidFill>
                  <a:schemeClr val="tx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1449000"/>
            <a:ext cx="10297800" cy="4860000"/>
          </a:xfrm>
          <a:prstGeom prst="rect">
            <a:avLst/>
          </a:prstGeom>
        </p:spPr>
        <p:txBody>
          <a:bodyPr/>
          <a:lstStyle>
            <a:lvl1pPr>
              <a:defRPr>
                <a:solidFill>
                  <a:schemeClr val="accent1">
                    <a:lumMod val="60000"/>
                    <a:lumOff val="40000"/>
                  </a:schemeClr>
                </a:solidFill>
              </a:defRPr>
            </a:lvl1pPr>
            <a:lvl2pPr>
              <a:defRPr>
                <a:solidFill>
                  <a:schemeClr val="tx1"/>
                </a:solidFill>
              </a:defRPr>
            </a:lvl2pPr>
            <a:lvl3pPr>
              <a:defRPr>
                <a:solidFill>
                  <a:schemeClr val="tx1">
                    <a:lumMod val="75000"/>
                    <a:lumOff val="25000"/>
                  </a:schemeClr>
                </a:solidFill>
              </a:defRPr>
            </a:lvl3p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60793990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2717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69157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image" Target="../media/image5.png"/><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theme" Target="../theme/theme10.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theme" Target="../theme/theme11.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theme" Target="../theme/theme5.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theme" Target="../theme/theme7.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image" Target="../media/image14.png"/><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image" Target="../media/image20.png"/><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theme" Target="../theme/theme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452295"/>
      </p:ext>
    </p:extLst>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 id="2147485222" r:id="rId12"/>
    <p:sldLayoutId id="2147485223" r:id="rId13"/>
    <p:sldLayoutId id="2147485224" r:id="rId14"/>
    <p:sldLayoutId id="2147485225" r:id="rId15"/>
    <p:sldLayoutId id="2147485226"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619233"/>
      </p:ext>
    </p:extLst>
  </p:cSld>
  <p:clrMap bg1="lt1" tx1="dk1" bg2="lt2" tx2="dk2" accent1="accent1" accent2="accent2" accent3="accent3" accent4="accent4" accent5="accent5" accent6="accent6" hlink="hlink" folHlink="folHlink"/>
  <p:sldLayoutIdLst>
    <p:sldLayoutId id="2147485228" r:id="rId1"/>
    <p:sldLayoutId id="2147485229" r:id="rId2"/>
    <p:sldLayoutId id="2147485230" r:id="rId3"/>
    <p:sldLayoutId id="2147485231" r:id="rId4"/>
    <p:sldLayoutId id="2147485232" r:id="rId5"/>
    <p:sldLayoutId id="2147485233" r:id="rId6"/>
    <p:sldLayoutId id="2147485234" r:id="rId7"/>
    <p:sldLayoutId id="2147485235" r:id="rId8"/>
    <p:sldLayoutId id="2147485236" r:id="rId9"/>
    <p:sldLayoutId id="2147485237" r:id="rId10"/>
    <p:sldLayoutId id="2147485238" r:id="rId11"/>
    <p:sldLayoutId id="2147485239" r:id="rId12"/>
    <p:sldLayoutId id="2147485240" r:id="rId13"/>
    <p:sldLayoutId id="2147485241" r:id="rId14"/>
    <p:sldLayoutId id="2147485242" r:id="rId15"/>
    <p:sldLayoutId id="214748524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206" r:id="rId34"/>
    <p:sldLayoutId id="2147485208"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303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 id="2147485084" r:id="rId12"/>
    <p:sldLayoutId id="2147485085" r:id="rId13"/>
    <p:sldLayoutId id="2147485086" r:id="rId14"/>
    <p:sldLayoutId id="2147485087" r:id="rId15"/>
    <p:sldLayoutId id="2147485088" r:id="rId16"/>
    <p:sldLayoutId id="2147485089" r:id="rId17"/>
    <p:sldLayoutId id="21474850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505415"/>
      </p:ext>
    </p:extLst>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61839"/>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77447578"/>
      </p:ext>
    </p:extLst>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 id="2147485150" r:id="rId19"/>
    <p:sldLayoutId id="2147485151" r:id="rId20"/>
    <p:sldLayoutId id="2147485152" r:id="rId21"/>
    <p:sldLayoutId id="2147485153" r:id="rId22"/>
    <p:sldLayoutId id="2147485154" r:id="rId23"/>
    <p:sldLayoutId id="2147485155" r:id="rId24"/>
    <p:sldLayoutId id="2147485156" r:id="rId25"/>
    <p:sldLayoutId id="2147485157" r:id="rId26"/>
    <p:sldLayoutId id="2147485158" r:id="rId27"/>
    <p:sldLayoutId id="2147485159" r:id="rId28"/>
    <p:sldLayoutId id="2147485160" r:id="rId29"/>
    <p:sldLayoutId id="2147485161" r:id="rId30"/>
    <p:sldLayoutId id="2147485162" r:id="rId31"/>
    <p:sldLayoutId id="2147485163" r:id="rId32"/>
    <p:sldLayoutId id="2147485164" r:id="rId33"/>
    <p:sldLayoutId id="2147485165" r:id="rId34"/>
    <p:sldLayoutId id="2147485166" r:id="rId35"/>
    <p:sldLayoutId id="2147485167" r:id="rId36"/>
    <p:sldLayoutId id="2147485168" r:id="rId37"/>
    <p:sldLayoutId id="2147485169" r:id="rId38"/>
    <p:sldLayoutId id="2147485170" r:id="rId39"/>
    <p:sldLayoutId id="2147485171" r:id="rId40"/>
    <p:sldLayoutId id="2147485172" r:id="rId41"/>
    <p:sldLayoutId id="2147485173"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185095146"/>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 id="2147485187" r:id="rId13"/>
    <p:sldLayoutId id="2147485188" r:id="rId14"/>
    <p:sldLayoutId id="2147485189" r:id="rId15"/>
    <p:sldLayoutId id="2147485190" r:id="rId16"/>
    <p:sldLayoutId id="2147485191" r:id="rId17"/>
    <p:sldLayoutId id="2147485192" r:id="rId18"/>
    <p:sldLayoutId id="2147485193" r:id="rId19"/>
    <p:sldLayoutId id="2147485194" r:id="rId20"/>
    <p:sldLayoutId id="2147485195" r:id="rId21"/>
    <p:sldLayoutId id="2147485196" r:id="rId22"/>
    <p:sldLayoutId id="2147485197" r:id="rId23"/>
    <p:sldLayoutId id="2147485198" r:id="rId24"/>
    <p:sldLayoutId id="2147485199" r:id="rId25"/>
    <p:sldLayoutId id="2147485200" r:id="rId26"/>
    <p:sldLayoutId id="2147485201" r:id="rId27"/>
    <p:sldLayoutId id="2147485202" r:id="rId28"/>
    <p:sldLayoutId id="2147485203" r:id="rId29"/>
    <p:sldLayoutId id="2147485204" r:id="rId30"/>
    <p:sldLayoutId id="2147485205" r:id="rId31"/>
  </p:sldLayoutIdLst>
  <p:transition spd="med">
    <p:pull/>
  </p:transition>
  <p:timing>
    <p:tnLst>
      <p:par>
        <p:cTn id="1" dur="indefinite" restart="never" nodeType="tmRoot"/>
      </p:par>
    </p:tnLst>
  </p:timing>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7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9.xml"/><Relationship Id="rId5" Type="http://schemas.openxmlformats.org/officeDocument/2006/relationships/image" Target="../media/image28.pn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4.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0.jpe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6.jpeg"/><Relationship Id="rId1" Type="http://schemas.openxmlformats.org/officeDocument/2006/relationships/slideLayout" Target="../slideLayouts/slideLayout131.xml"/><Relationship Id="rId6" Type="http://schemas.openxmlformats.org/officeDocument/2006/relationships/image" Target="../media/image32.png"/><Relationship Id="rId11" Type="http://schemas.openxmlformats.org/officeDocument/2006/relationships/image" Target="../media/image37.emf"/><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jpeg"/><Relationship Id="rId19"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35.pn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Widnows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41870"/>
            <a:ext cx="12192000" cy="5389647"/>
          </a:xfrm>
          <a:prstGeom prst="rect">
            <a:avLst/>
          </a:prstGeom>
        </p:spPr>
      </p:pic>
      <p:sp>
        <p:nvSpPr>
          <p:cNvPr id="3" name="TextBox 2"/>
          <p:cNvSpPr txBox="1"/>
          <p:nvPr/>
        </p:nvSpPr>
        <p:spPr>
          <a:xfrm>
            <a:off x="1660073" y="2372555"/>
            <a:ext cx="6216976" cy="212827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Camp</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//Labs</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2015</a:t>
            </a:r>
          </a:p>
        </p:txBody>
      </p:sp>
    </p:spTree>
    <p:extLst>
      <p:ext uri="{BB962C8B-B14F-4D97-AF65-F5344CB8AC3E}">
        <p14:creationId xmlns:p14="http://schemas.microsoft.com/office/powerpoint/2010/main" val="2309502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87458"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36320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156723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0" y="0"/>
            <a:ext cx="12192000" cy="685800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p:cNvSpPr txBox="1">
            <a:spLocks/>
          </p:cNvSpPr>
          <p:nvPr/>
        </p:nvSpPr>
        <p:spPr>
          <a:xfrm>
            <a:off x="4437022" y="1636166"/>
            <a:ext cx="7520795" cy="4950863"/>
          </a:xfrm>
          <a:prstGeom prst="rect">
            <a:avLst/>
          </a:prstGeom>
        </p:spPr>
        <p:txBody>
          <a:bodyPr/>
          <a:lst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Windows</a:t>
            </a:r>
            <a:r>
              <a:rPr kumimoji="0" lang="en-US" sz="2400" b="1" i="0" u="none" strike="noStrike" kern="1200" cap="none" spc="0" normalizeH="0" baseline="0" noProof="0" dirty="0" smtClean="0">
                <a:ln>
                  <a:noFill/>
                </a:ln>
                <a:solidFill>
                  <a:prstClr val="white"/>
                </a:solidFill>
                <a:effectLst/>
                <a:uLnTx/>
                <a:uFillTx/>
                <a:latin typeface="+mj-lt"/>
              </a:rPr>
              <a:t> </a:t>
            </a:r>
            <a:r>
              <a:rPr kumimoji="0" lang="en-US" sz="3200" b="1" i="0" u="none" strike="noStrike" kern="1200" cap="none" spc="0" normalizeH="0" baseline="0" noProof="0" dirty="0" smtClean="0">
                <a:ln>
                  <a:noFill/>
                </a:ln>
                <a:solidFill>
                  <a:prstClr val="white"/>
                </a:solidFill>
                <a:effectLst/>
                <a:uLnTx/>
                <a:uFillTx/>
                <a:latin typeface="+mj-lt"/>
              </a:rPr>
              <a:t>Hello</a:t>
            </a:r>
            <a:endParaRPr kumimoji="0" lang="en-US" sz="2400" b="1" i="0" u="none" strike="noStrike" kern="1200" cap="none" spc="0" normalizeH="0" baseline="0" noProof="0" dirty="0" smtClean="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Biometric authentication (face, iris, fingerprint)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Convenient, Consistent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a:ln>
                  <a:noFill/>
                </a:ln>
                <a:solidFill>
                  <a:prstClr val="white"/>
                </a:solidFill>
                <a:effectLst/>
                <a:uLnTx/>
                <a:uFillTx/>
                <a:latin typeface="+mj-lt"/>
              </a:rPr>
              <a:t>Enterprise level security</a:t>
            </a:r>
          </a:p>
          <a:p>
            <a:pPr marL="0" lvl="1" indent="0" algn="r">
              <a:buNone/>
              <a:defRPr/>
            </a:pPr>
            <a:endParaRPr kumimoji="0" lang="en-US" sz="2400" b="1" i="0" u="none" strike="noStrike" kern="1200" cap="none" spc="0" normalizeH="0" baseline="0" noProof="0" dirty="0" smtClean="0">
              <a:ln>
                <a:noFill/>
              </a:ln>
              <a:solidFill>
                <a:prstClr val="white"/>
              </a:solidFill>
              <a:effectLst/>
              <a:uLnTx/>
              <a:uFillTx/>
              <a:latin typeface="+mj-lt"/>
            </a:endParaRPr>
          </a:p>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Passport</a:t>
            </a:r>
            <a:endParaRPr kumimoji="0" lang="en-US" sz="2400" b="1" i="0" u="none" strike="noStrike" kern="1200" cap="none" spc="0" normalizeH="0" baseline="0" noProof="0" dirty="0">
              <a:ln>
                <a:noFill/>
              </a:ln>
              <a:solidFill>
                <a:prstClr val="white"/>
              </a:solidFill>
              <a:effectLst/>
              <a:uLnTx/>
              <a:uFillTx/>
              <a:latin typeface="+mj-lt"/>
            </a:endParaRP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More secure</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Simplifies authentication through single “unlock gesture”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Just works Azure Active Directory services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Access to major SaaS services</a:t>
            </a:r>
          </a:p>
          <a:p>
            <a:pPr marL="172731" marR="0" lvl="3" indent="0" algn="r" defTabSz="912597" rtl="0" eaLnBrk="1" fontAlgn="auto" latinLnBrk="0" hangingPunct="1">
              <a:lnSpc>
                <a:spcPct val="100000"/>
              </a:lnSpc>
              <a:spcBef>
                <a:spcPts val="0"/>
              </a:spcBef>
              <a:spcAft>
                <a:spcPts val="600"/>
              </a:spcAft>
              <a:buClrTx/>
              <a:buSzPct val="90000"/>
              <a:buNone/>
              <a:tabLst/>
              <a:defRPr/>
            </a:pPr>
            <a:r>
              <a:rPr kumimoji="0" lang="en-US" sz="1937" b="0" i="0" u="none" strike="noStrike" kern="1200" cap="none" spc="-71" normalizeH="0" baseline="0" noProof="0" dirty="0">
                <a:ln>
                  <a:noFill/>
                </a:ln>
                <a:solidFill>
                  <a:prstClr val="white"/>
                </a:solidFill>
                <a:effectLst/>
                <a:uLnTx/>
                <a:uFillTx/>
                <a:latin typeface="+mj-lt"/>
              </a:rPr>
              <a:t>Office 365 Exchange Online, </a:t>
            </a:r>
            <a:r>
              <a:rPr kumimoji="0" lang="en-US" sz="1937" b="0" i="0" u="none" strike="noStrike" kern="1200" cap="none" spc="-71" normalizeH="0" baseline="0" noProof="0" dirty="0" smtClean="0">
                <a:ln>
                  <a:noFill/>
                </a:ln>
                <a:solidFill>
                  <a:prstClr val="white"/>
                </a:solidFill>
                <a:effectLst/>
                <a:uLnTx/>
                <a:uFillTx/>
                <a:latin typeface="+mj-lt"/>
              </a:rPr>
              <a:t>Salesforce, Citrix</a:t>
            </a:r>
            <a:r>
              <a:rPr kumimoji="0" lang="en-US" sz="1937" b="0" i="0" u="none" strike="noStrike" kern="1200" cap="none" spc="-71" normalizeH="0" baseline="0" noProof="0" dirty="0">
                <a:ln>
                  <a:noFill/>
                </a:ln>
                <a:solidFill>
                  <a:prstClr val="white"/>
                </a:solidFill>
                <a:effectLst/>
                <a:uLnTx/>
                <a:uFillTx/>
                <a:latin typeface="+mj-lt"/>
              </a:rPr>
              <a:t>, Box, Concur, </a:t>
            </a:r>
            <a:r>
              <a:rPr kumimoji="0" lang="en-US" sz="1937" b="0" i="0" u="none" strike="noStrike" kern="1200" cap="none" spc="-71" normalizeH="0" baseline="0" noProof="0" dirty="0" smtClean="0">
                <a:ln>
                  <a:noFill/>
                </a:ln>
                <a:solidFill>
                  <a:prstClr val="white"/>
                </a:solidFill>
                <a:effectLst/>
                <a:uLnTx/>
                <a:uFillTx/>
                <a:latin typeface="+mj-lt"/>
              </a:rPr>
              <a:t> </a:t>
            </a:r>
            <a:endParaRPr kumimoji="0" lang="en-US" sz="1208" b="0" i="0" u="none" strike="noStrike" kern="1200" cap="none" spc="-91" normalizeH="0" baseline="0" noProof="0" dirty="0">
              <a:ln>
                <a:noFill/>
              </a:ln>
              <a:solidFill>
                <a:prstClr val="white">
                  <a:lumMod val="85000"/>
                </a:prstClr>
              </a:solidFill>
              <a:effectLst/>
              <a:uLnTx/>
              <a:uFillTx/>
              <a:latin typeface="+mj-lt"/>
              <a:ea typeface="Segoe UI Light" panose="020B0502040204020203" pitchFamily="34" charset="0"/>
              <a:cs typeface="Segoe UI Light" panose="020B0502040204020203" pitchFamily="34" charset="0"/>
            </a:endParaRPr>
          </a:p>
        </p:txBody>
      </p:sp>
      <p:sp>
        <p:nvSpPr>
          <p:cNvPr id="3" name="Rectangle 2"/>
          <p:cNvSpPr/>
          <p:nvPr/>
        </p:nvSpPr>
        <p:spPr>
          <a:xfrm>
            <a:off x="0" y="149345"/>
            <a:ext cx="3426489" cy="3416320"/>
          </a:xfrm>
          <a:prstGeom prst="rect">
            <a:avLst/>
          </a:prstGeom>
        </p:spPr>
        <p:txBody>
          <a:bodyPr wrap="square">
            <a:spAutoFit/>
          </a:bodyPr>
          <a:lstStyle/>
          <a:p>
            <a:pPr marL="229780" marR="0" lvl="1" indent="0" algn="ctr" defTabSz="914400" rtl="0" eaLnBrk="1" fontAlgn="auto" latinLnBrk="0" hangingPunct="1">
              <a:lnSpc>
                <a:spcPct val="100000"/>
              </a:lnSpc>
              <a:spcBef>
                <a:spcPts val="0"/>
              </a:spcBef>
              <a:spcAft>
                <a:spcPts val="0"/>
              </a:spcAft>
              <a:buClrTx/>
              <a:buSzTx/>
              <a:buFontTx/>
              <a:buNone/>
              <a:tabLst/>
              <a:defRPr/>
            </a:pP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More </a:t>
            </a:r>
            <a:r>
              <a:rPr kumimoji="0" lang="en-US" sz="3600" b="0" u="none" strike="noStrike" kern="1200" cap="none" spc="0" normalizeH="0" baseline="0" noProof="0" dirty="0">
                <a:ln>
                  <a:noFill/>
                </a:ln>
                <a:solidFill>
                  <a:prstClr val="white"/>
                </a:solidFill>
                <a:effectLst/>
                <a:uLnTx/>
                <a:uFillTx/>
                <a:latin typeface="Segoe UI Light"/>
                <a:ea typeface="+mn-ea"/>
                <a:cs typeface="+mn-cs"/>
              </a:rPr>
              <a:t>secure, password-free experience, powered by </a:t>
            </a: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Windows Hello and Passport</a:t>
            </a:r>
            <a:endParaRPr kumimoji="0" lang="en-US" sz="3600" b="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4238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3925093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Tree>
    <p:extLst>
      <p:ext uri="{BB962C8B-B14F-4D97-AF65-F5344CB8AC3E}">
        <p14:creationId xmlns:p14="http://schemas.microsoft.com/office/powerpoint/2010/main" val="2115630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Speech Recognition and Synthesis</a:t>
            </a:r>
            <a:r>
              <a:rPr lang="en-US" dirty="0"/>
              <a:t> </a:t>
            </a:r>
            <a:r>
              <a:rPr lang="en-US" dirty="0" smtClean="0"/>
              <a:t>done easy</a:t>
            </a:r>
            <a:endParaRPr lang="en-US" dirty="0"/>
          </a:p>
        </p:txBody>
      </p:sp>
      <p:sp>
        <p:nvSpPr>
          <p:cNvPr id="2" name="Content Placeholder 1"/>
          <p:cNvSpPr>
            <a:spLocks noGrp="1"/>
          </p:cNvSpPr>
          <p:nvPr>
            <p:ph type="body" sz="quarter" idx="10"/>
          </p:nvPr>
        </p:nvSpPr>
        <p:spPr>
          <a:xfrm>
            <a:off x="269239" y="1189177"/>
            <a:ext cx="7340429" cy="3684214"/>
          </a:xfrm>
        </p:spPr>
        <p:txBody>
          <a:bodyPr/>
          <a:lstStyle/>
          <a:p>
            <a:r>
              <a:rPr lang="en-US" dirty="0" smtClean="0"/>
              <a:t>Use </a:t>
            </a:r>
            <a:r>
              <a:rPr lang="en-US" dirty="0" err="1" smtClean="0"/>
              <a:t>SpeechRecognizer</a:t>
            </a:r>
            <a:r>
              <a:rPr lang="en-US" dirty="0" smtClean="0"/>
              <a:t> for continuous or one time recognition</a:t>
            </a:r>
          </a:p>
          <a:p>
            <a:endParaRPr lang="en-US" dirty="0" smtClean="0"/>
          </a:p>
          <a:p>
            <a:r>
              <a:rPr lang="en-US" dirty="0" smtClean="0"/>
              <a:t>Use </a:t>
            </a:r>
            <a:r>
              <a:rPr lang="en-US" dirty="0" err="1" smtClean="0"/>
              <a:t>SpeechSynthesizer</a:t>
            </a:r>
            <a:r>
              <a:rPr lang="en-US" dirty="0" smtClean="0"/>
              <a:t> for speaking back</a:t>
            </a:r>
          </a:p>
        </p:txBody>
      </p:sp>
    </p:spTree>
    <p:extLst>
      <p:ext uri="{BB962C8B-B14F-4D97-AF65-F5344CB8AC3E}">
        <p14:creationId xmlns:p14="http://schemas.microsoft.com/office/powerpoint/2010/main" val="25504417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Cortana</a:t>
            </a:r>
            <a:endParaRPr lang="en-US" dirty="0"/>
          </a:p>
        </p:txBody>
      </p:sp>
      <p:sp>
        <p:nvSpPr>
          <p:cNvPr id="2" name="Content Placeholder 1"/>
          <p:cNvSpPr>
            <a:spLocks noGrp="1"/>
          </p:cNvSpPr>
          <p:nvPr>
            <p:ph type="body" sz="quarter" idx="10"/>
          </p:nvPr>
        </p:nvSpPr>
        <p:spPr>
          <a:xfrm>
            <a:off x="269240" y="1189177"/>
            <a:ext cx="8115344" cy="4223207"/>
          </a:xfrm>
        </p:spPr>
        <p:txBody>
          <a:bodyPr/>
          <a:lstStyle/>
          <a:p>
            <a:r>
              <a:rPr lang="en-US" dirty="0" smtClean="0"/>
              <a:t>Teach Cortana to use your app on my behalf and</a:t>
            </a:r>
          </a:p>
          <a:p>
            <a:endParaRPr lang="en-US" dirty="0" smtClean="0"/>
          </a:p>
          <a:p>
            <a:r>
              <a:rPr lang="en-US" sz="3200" dirty="0" smtClean="0"/>
              <a:t>contextually activate your app</a:t>
            </a:r>
          </a:p>
          <a:p>
            <a:endParaRPr lang="en-US" sz="3200" dirty="0" smtClean="0"/>
          </a:p>
          <a:p>
            <a:r>
              <a:rPr lang="en-US" sz="3200" dirty="0" smtClean="0"/>
              <a:t>retrieve information or execute an action</a:t>
            </a:r>
          </a:p>
          <a:p>
            <a:r>
              <a:rPr lang="en-US" sz="3200" dirty="0" smtClean="0"/>
              <a:t>without loosing focus</a:t>
            </a:r>
          </a:p>
        </p:txBody>
      </p:sp>
    </p:spTree>
    <p:extLst>
      <p:ext uri="{BB962C8B-B14F-4D97-AF65-F5344CB8AC3E}">
        <p14:creationId xmlns:p14="http://schemas.microsoft.com/office/powerpoint/2010/main" val="37326573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607595"/>
            <a:ext cx="9859116" cy="2628605"/>
          </a:xfrm>
        </p:spPr>
        <p:txBody>
          <a:bodyPr/>
          <a:lstStyle/>
          <a:p>
            <a:r>
              <a:rPr lang="en-US" dirty="0" smtClean="0"/>
              <a:t>Lab: </a:t>
            </a:r>
            <a:br>
              <a:rPr lang="en-US" dirty="0" smtClean="0"/>
            </a:br>
            <a:r>
              <a:rPr lang="en-US" dirty="0" smtClean="0"/>
              <a:t>Launching apps with Speech through Cortana</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555495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bldLst>
      <p:bldP spid="2" grpId="0"/>
      <p:bldP spid="3" grpId="0">
        <p:tmplLst>
          <p:tmpl>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3"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3"/>
                        </p:tgtEl>
                        <p:attrNameLst>
                          <p:attrName>ppt_x</p:attrName>
                          <p:attrName>ppt_y</p:attrName>
                        </p:attrNameLst>
                      </p:cBhvr>
                      <p:rCtr x="1966" y="23"/>
                    </p:animMotion>
                  </p:childTnLst>
                </p:cTn>
              </p:par>
            </p:tnLst>
          </p:tmpl>
        </p:tmplLst>
      </p:bldP>
      <p:bldP spid="4" grpId="0">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4"/>
                        </p:tgtEl>
                        <p:attrNameLst>
                          <p:attrName>ppt_x</p:attrName>
                          <p:attrName>ppt_y</p:attrName>
                        </p:attrNameLst>
                      </p:cBhvr>
                      <p:rCtr x="1966" y="23"/>
                    </p:animMotion>
                  </p:childTnLst>
                </p:cTn>
              </p:par>
            </p:tnLst>
          </p:tmpl>
        </p:tmplLst>
      </p:b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150077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Tree>
    <p:extLst>
      <p:ext uri="{BB962C8B-B14F-4D97-AF65-F5344CB8AC3E}">
        <p14:creationId xmlns:p14="http://schemas.microsoft.com/office/powerpoint/2010/main" val="3465093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p:cNvSpPr/>
          <p:nvPr/>
        </p:nvSpPr>
        <p:spPr>
          <a:xfrm>
            <a:off x="4597364" y="4795289"/>
            <a:ext cx="277351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Segoe UI"/>
                <a:ea typeface="+mn-ea"/>
                <a:cs typeface="Segoe UI" panose="020B0502040204020203" pitchFamily="34" charset="0"/>
              </a:rPr>
              <a:t>#</a:t>
            </a:r>
            <a:r>
              <a:rPr kumimoji="0" lang="en-US" sz="3200" b="0" i="0" u="none" strike="noStrike" kern="1200" cap="none" spc="0" normalizeH="0" baseline="0" noProof="0" dirty="0" err="1" smtClean="0">
                <a:ln>
                  <a:noFill/>
                </a:ln>
                <a:solidFill>
                  <a:prstClr val="white"/>
                </a:solidFill>
                <a:effectLst/>
                <a:uLnTx/>
                <a:uFillTx/>
                <a:latin typeface="Segoe UI"/>
                <a:ea typeface="+mn-ea"/>
                <a:cs typeface="Segoe UI" panose="020B0502040204020203" pitchFamily="34" charset="0"/>
              </a:rPr>
              <a:t>wincamplabs</a:t>
            </a:r>
            <a:endParaRPr kumimoji="0" lang="ru-RU"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135912" y="3770970"/>
            <a:ext cx="742205" cy="603408"/>
          </a:xfrm>
          <a:prstGeom prst="rect">
            <a:avLst/>
          </a:prstGeom>
          <a:effectLst/>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118285" y="3727225"/>
            <a:ext cx="710409" cy="710409"/>
          </a:xfrm>
          <a:prstGeom prst="rect">
            <a:avLst/>
          </a:prstGeom>
          <a:effectLst/>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133401" y="3694056"/>
            <a:ext cx="762343" cy="762343"/>
          </a:xfrm>
          <a:prstGeom prst="rect">
            <a:avLst/>
          </a:prstGeom>
          <a:effectLst/>
        </p:spPr>
      </p:pic>
      <p:pic>
        <p:nvPicPr>
          <p:cNvPr id="7" name="Picture 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68862" y="3727225"/>
            <a:ext cx="710409" cy="710409"/>
          </a:xfrm>
          <a:prstGeom prst="rect">
            <a:avLst/>
          </a:prstGeom>
          <a:effectLst/>
        </p:spPr>
      </p:pic>
      <p:sp>
        <p:nvSpPr>
          <p:cNvPr id="8" name="TextBox 7"/>
          <p:cNvSpPr txBox="1"/>
          <p:nvPr/>
        </p:nvSpPr>
        <p:spPr>
          <a:xfrm>
            <a:off x="2838737" y="1566698"/>
            <a:ext cx="6290759" cy="1809726"/>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2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Camp //Labs</a:t>
            </a:r>
            <a:endParaRPr kumimoji="0" lang="ru-RU" sz="24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516602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12192000" cy="6867038"/>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Writing is </a:t>
            </a:r>
            <a:r>
              <a:rPr lang="en-US" dirty="0" smtClean="0">
                <a:solidFill>
                  <a:schemeClr val="bg1"/>
                </a:solidFill>
              </a:rPr>
              <a:t>human</a:t>
            </a:r>
            <a:endParaRPr lang="en-US" dirty="0">
              <a:solidFill>
                <a:schemeClr val="bg1"/>
              </a:solidFill>
            </a:endParaRPr>
          </a:p>
        </p:txBody>
      </p:sp>
    </p:spTree>
    <p:extLst>
      <p:ext uri="{BB962C8B-B14F-4D97-AF65-F5344CB8AC3E}">
        <p14:creationId xmlns:p14="http://schemas.microsoft.com/office/powerpoint/2010/main" val="3457929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DirectInk: New ink platform for Windows apps</a:t>
            </a:r>
            <a:endParaRPr lang="en-US" dirty="0"/>
          </a:p>
        </p:txBody>
      </p:sp>
      <p:sp>
        <p:nvSpPr>
          <p:cNvPr id="2" name="Content Placeholder 1"/>
          <p:cNvSpPr>
            <a:spLocks noGrp="1"/>
          </p:cNvSpPr>
          <p:nvPr>
            <p:ph type="body" sz="quarter" idx="10"/>
          </p:nvPr>
        </p:nvSpPr>
        <p:spPr>
          <a:xfrm>
            <a:off x="269239" y="1189177"/>
            <a:ext cx="11653523" cy="4614725"/>
          </a:xfrm>
        </p:spPr>
        <p:txBody>
          <a:bodyPr/>
          <a:lstStyle/>
          <a:p>
            <a:r>
              <a:rPr lang="en-US" dirty="0" smtClean="0"/>
              <a:t>Inking Support on PC, Tablet &amp; Phone</a:t>
            </a:r>
          </a:p>
          <a:p>
            <a:r>
              <a:rPr lang="en-US" dirty="0" smtClean="0"/>
              <a:t>Renders beautiful ink with low-latency </a:t>
            </a:r>
          </a:p>
          <a:p>
            <a:r>
              <a:rPr lang="en-US" dirty="0" smtClean="0"/>
              <a:t>Improved Comfort and Confidence</a:t>
            </a:r>
          </a:p>
          <a:p>
            <a:r>
              <a:rPr lang="en-US" dirty="0" smtClean="0"/>
              <a:t>Easy to use building blocks for apps</a:t>
            </a:r>
          </a:p>
          <a:p>
            <a:r>
              <a:rPr lang="en-US" sz="2800" dirty="0"/>
              <a:t>Configure for different input types (Pen, Touch, Mouse, etc.)</a:t>
            </a:r>
          </a:p>
          <a:p>
            <a:r>
              <a:rPr lang="en-US" sz="2800" dirty="0"/>
              <a:t>Change Drawing Attributes</a:t>
            </a:r>
          </a:p>
          <a:p>
            <a:r>
              <a:rPr lang="en-US" sz="2800" dirty="0"/>
              <a:t>Manage Ink Stroke Data </a:t>
            </a:r>
          </a:p>
          <a:p>
            <a:r>
              <a:rPr lang="en-US" sz="2800" dirty="0"/>
              <a:t>Access more customization </a:t>
            </a:r>
            <a:r>
              <a:rPr lang="en-US" sz="2800" dirty="0" smtClean="0"/>
              <a:t>options </a:t>
            </a:r>
          </a:p>
        </p:txBody>
      </p:sp>
    </p:spTree>
    <p:extLst>
      <p:ext uri="{BB962C8B-B14F-4D97-AF65-F5344CB8AC3E}">
        <p14:creationId xmlns:p14="http://schemas.microsoft.com/office/powerpoint/2010/main" val="246581805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Lab: </a:t>
            </a:r>
            <a:br>
              <a:rPr lang="en-US" dirty="0" smtClean="0"/>
            </a:br>
            <a:r>
              <a:rPr lang="en-US" dirty="0" smtClean="0"/>
              <a:t>Working with Ink Input</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736335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bldLst>
      <p:bldP spid="2" grpId="0"/>
      <p:bldP spid="3" grpId="0">
        <p:tmplLst>
          <p:tmpl>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3"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3"/>
                        </p:tgtEl>
                        <p:attrNameLst>
                          <p:attrName>ppt_x</p:attrName>
                          <p:attrName>ppt_y</p:attrName>
                        </p:attrNameLst>
                      </p:cBhvr>
                      <p:rCtr x="1966" y="23"/>
                    </p:animMotion>
                  </p:childTnLst>
                </p:cTn>
              </p:par>
            </p:tnLst>
          </p:tmpl>
        </p:tmplLst>
      </p:bldP>
      <p:bldP spid="4" grpId="0">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4"/>
                        </p:tgtEl>
                        <p:attrNameLst>
                          <p:attrName>ppt_x</p:attrName>
                          <p:attrName>ppt_y</p:attrName>
                        </p:attrNameLst>
                      </p:cBhvr>
                      <p:rCtr x="1966" y="23"/>
                    </p:animMotion>
                  </p:childTnLst>
                </p:cTn>
              </p:par>
            </p:tnLst>
          </p:tmpl>
        </p:tmplLst>
      </p:b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359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ru-RU" dirty="0" smtClean="0"/>
              <a:t>Никола </a:t>
            </a:r>
            <a:r>
              <a:rPr lang="ru-RU" dirty="0" err="1" smtClean="0"/>
              <a:t>Метулев</a:t>
            </a:r>
            <a:endParaRPr lang="ru-RU" dirty="0"/>
          </a:p>
          <a:p>
            <a:r>
              <a:rPr lang="ru-RU" sz="2000" dirty="0" smtClean="0"/>
              <a:t>Технологический евангелист, </a:t>
            </a:r>
            <a:r>
              <a:rPr lang="en-US" sz="2000" dirty="0" smtClean="0"/>
              <a:t>Microsoft</a:t>
            </a:r>
            <a:endParaRPr lang="ru-RU" sz="2000" dirty="0" smtClean="0"/>
          </a:p>
          <a:p>
            <a:endParaRPr lang="ru-RU" sz="2000" dirty="0"/>
          </a:p>
        </p:txBody>
      </p:sp>
      <p:sp>
        <p:nvSpPr>
          <p:cNvPr id="2" name="Title 1"/>
          <p:cNvSpPr>
            <a:spLocks noGrp="1"/>
          </p:cNvSpPr>
          <p:nvPr>
            <p:ph type="title"/>
          </p:nvPr>
        </p:nvSpPr>
        <p:spPr>
          <a:prstGeom prst="rect">
            <a:avLst/>
          </a:prstGeom>
        </p:spPr>
        <p:txBody>
          <a:bodyPr/>
          <a:lstStyle/>
          <a:p>
            <a:r>
              <a:rPr lang="ru-RU" dirty="0" smtClean="0"/>
              <a:t>Более персонализированные приложения</a:t>
            </a:r>
            <a:endParaRPr lang="ru-RU" dirty="0"/>
          </a:p>
        </p:txBody>
      </p:sp>
      <p:sp>
        <p:nvSpPr>
          <p:cNvPr id="4" name="TextBox 3"/>
          <p:cNvSpPr txBox="1"/>
          <p:nvPr/>
        </p:nvSpPr>
        <p:spPr>
          <a:xfrm>
            <a:off x="3786938" y="1024666"/>
            <a:ext cx="2090637"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smtClean="0">
                <a:ln>
                  <a:noFill/>
                </a:ln>
                <a:solidFill>
                  <a:prstClr val="white"/>
                </a:solidFill>
                <a:effectLst/>
                <a:uLnTx/>
                <a:uFillTx/>
                <a:latin typeface="Segoe UI"/>
                <a:ea typeface="+mn-ea"/>
                <a:cs typeface="+mn-cs"/>
              </a:rPr>
              <a:t>0</a:t>
            </a:r>
            <a:r>
              <a:rPr lang="ru-RU" sz="8800" b="1" dirty="0" smtClean="0">
                <a:solidFill>
                  <a:prstClr val="white"/>
                </a:solidFill>
                <a:latin typeface="Segoe UI"/>
              </a:rPr>
              <a:t>6</a:t>
            </a:r>
            <a:r>
              <a:rPr lang="en-US" sz="8800" b="1" dirty="0" smtClean="0">
                <a:solidFill>
                  <a:prstClr val="white"/>
                </a:solidFill>
                <a:latin typeface="Segoe UI"/>
              </a:rPr>
              <a:t>a</a:t>
            </a:r>
            <a:endParaRPr kumimoji="0" lang="en-US" sz="88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872697542"/>
      </p:ext>
    </p:extLst>
  </p:cSld>
  <p:clrMapOvr>
    <a:masterClrMapping/>
  </p:clrMapOvr>
  <p:transition spd="slow" advClick="0" advTm="9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053"/>
            <a:ext cx="12191999" cy="8134106"/>
          </a:xfrm>
          <a:prstGeom prst="rect">
            <a:avLst/>
          </a:prstGeom>
        </p:spPr>
      </p:pic>
      <p:sp>
        <p:nvSpPr>
          <p:cNvPr id="5" name="Rectangle 4"/>
          <p:cNvSpPr/>
          <p:nvPr/>
        </p:nvSpPr>
        <p:spPr bwMode="auto">
          <a:xfrm>
            <a:off x="-154380" y="-855024"/>
            <a:ext cx="12528467" cy="9393381"/>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ctrTitle"/>
          </p:nvPr>
        </p:nvSpPr>
        <p:spPr>
          <a:xfrm>
            <a:off x="277493" y="1037600"/>
            <a:ext cx="11637012" cy="1660455"/>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534" y="2392049"/>
            <a:ext cx="2671948" cy="61201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smtClean="0">
                <a:solidFill>
                  <a:schemeClr val="bg1">
                    <a:lumMod val="95000"/>
                  </a:schemeClr>
                </a:solidFill>
              </a:rPr>
              <a:t>Terry Myerson</a:t>
            </a:r>
            <a:endParaRPr lang="en-US" sz="2800" dirty="0">
              <a:solidFill>
                <a:schemeClr val="bg1">
                  <a:lumMod val="95000"/>
                </a:schemeClr>
              </a:solidFill>
            </a:endParaRPr>
          </a:p>
        </p:txBody>
      </p:sp>
    </p:spTree>
    <p:extLst>
      <p:ext uri="{BB962C8B-B14F-4D97-AF65-F5344CB8AC3E}">
        <p14:creationId xmlns:p14="http://schemas.microsoft.com/office/powerpoint/2010/main" val="2622168756"/>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6381" r="938" b="11618"/>
          <a:stretch/>
        </p:blipFill>
        <p:spPr bwMode="auto">
          <a:xfrm>
            <a:off x="1" y="-11988"/>
            <a:ext cx="12192000" cy="686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Connector 23"/>
          <p:cNvCxnSpPr/>
          <p:nvPr/>
        </p:nvCxnSpPr>
        <p:spPr>
          <a:xfrm flipH="1">
            <a:off x="4816841" y="3192257"/>
            <a:ext cx="4418257" cy="433295"/>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white">
          <a:xfrm>
            <a:off x="0" y="0"/>
            <a:ext cx="12192865" cy="6858000"/>
          </a:xfrm>
          <a:prstGeom prst="rect">
            <a:avLst/>
          </a:prstGeom>
          <a:solidFill>
            <a:srgbClr val="0B5A99">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The Windows 10</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 family of devices</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sp>
        <p:nvSpPr>
          <p:cNvPr id="26" name="Rectangle 25"/>
          <p:cNvSpPr/>
          <p:nvPr/>
        </p:nvSpPr>
        <p:spPr bwMode="auto">
          <a:xfrm>
            <a:off x="183664" y="2539795"/>
            <a:ext cx="11849100" cy="1778410"/>
          </a:xfrm>
          <a:prstGeom prst="rect">
            <a:avLst/>
          </a:prstGeom>
          <a:solidFill>
            <a:srgbClr val="0B5A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IoT"/>
          <p:cNvGrpSpPr/>
          <p:nvPr/>
        </p:nvGrpSpPr>
        <p:grpSpPr>
          <a:xfrm>
            <a:off x="551589" y="3652089"/>
            <a:ext cx="1869577" cy="629799"/>
            <a:chOff x="1416024" y="2299379"/>
            <a:chExt cx="1194516" cy="357644"/>
          </a:xfrm>
        </p:grpSpPr>
        <p:grpSp>
          <p:nvGrpSpPr>
            <p:cNvPr id="29" name="Group 28"/>
            <p:cNvGrpSpPr/>
            <p:nvPr/>
          </p:nvGrpSpPr>
          <p:grpSpPr>
            <a:xfrm>
              <a:off x="1416024" y="2299379"/>
              <a:ext cx="536466" cy="357644"/>
              <a:chOff x="-503542" y="3789308"/>
              <a:chExt cx="855088" cy="570058"/>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42" y="3789308"/>
                <a:ext cx="855088" cy="570058"/>
              </a:xfrm>
              <a:prstGeom prst="rect">
                <a:avLst/>
              </a:prstGeom>
            </p:spPr>
          </p:pic>
          <p:sp>
            <p:nvSpPr>
              <p:cNvPr id="33" name="Rectangle 32"/>
              <p:cNvSpPr/>
              <p:nvPr/>
            </p:nvSpPr>
            <p:spPr bwMode="auto">
              <a:xfrm>
                <a:off x="-156532" y="3907633"/>
                <a:ext cx="163767" cy="1080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4336" y="2373614"/>
              <a:ext cx="646204" cy="276945"/>
            </a:xfrm>
            <a:prstGeom prst="rect">
              <a:avLst/>
            </a:prstGeom>
          </p:spPr>
        </p:pic>
      </p:grpSp>
      <p:pic>
        <p:nvPicPr>
          <p:cNvPr id="37" name="PPI"/>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7578985" y="2773986"/>
            <a:ext cx="2356084" cy="1437414"/>
          </a:xfrm>
          <a:prstGeom prst="rect">
            <a:avLst/>
          </a:prstGeom>
        </p:spPr>
      </p:pic>
      <p:grpSp>
        <p:nvGrpSpPr>
          <p:cNvPr id="38" name="Xbox"/>
          <p:cNvGrpSpPr/>
          <p:nvPr/>
        </p:nvGrpSpPr>
        <p:grpSpPr>
          <a:xfrm>
            <a:off x="10054313" y="2982369"/>
            <a:ext cx="1454890" cy="894835"/>
            <a:chOff x="7504106" y="1789616"/>
            <a:chExt cx="1454890" cy="894835"/>
          </a:xfrm>
        </p:grpSpPr>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b="13180"/>
            <a:stretch/>
          </p:blipFill>
          <p:spPr bwMode="ltGray">
            <a:xfrm>
              <a:off x="7543221" y="1789616"/>
              <a:ext cx="1294011" cy="794288"/>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ltGray">
            <a:xfrm>
              <a:off x="7504106" y="2574576"/>
              <a:ext cx="414053" cy="108069"/>
            </a:xfrm>
            <a:prstGeom prst="rect">
              <a:avLst/>
            </a:prstGeom>
          </p:spPr>
        </p:pic>
        <p:pic>
          <p:nvPicPr>
            <p:cNvPr id="5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ltGray">
            <a:xfrm>
              <a:off x="7560910" y="1808188"/>
              <a:ext cx="1259403" cy="7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2"/>
            <p:cNvPicPr>
              <a:picLocks noChangeAspect="1"/>
            </p:cNvPicPr>
            <p:nvPr/>
          </p:nvPicPr>
          <p:blipFill>
            <a:blip r:embed="rId11"/>
            <a:stretch>
              <a:fillRect/>
            </a:stretch>
          </p:blipFill>
          <p:spPr>
            <a:xfrm>
              <a:off x="8455136" y="2514893"/>
              <a:ext cx="503860" cy="169558"/>
            </a:xfrm>
            <a:prstGeom prst="rect">
              <a:avLst/>
            </a:prstGeom>
          </p:spPr>
        </p:pic>
      </p:grpSp>
      <p:grpSp>
        <p:nvGrpSpPr>
          <p:cNvPr id="59" name="Desktop"/>
          <p:cNvGrpSpPr/>
          <p:nvPr/>
        </p:nvGrpSpPr>
        <p:grpSpPr>
          <a:xfrm>
            <a:off x="3849642" y="2911362"/>
            <a:ext cx="2447578" cy="1300038"/>
            <a:chOff x="4270937" y="1317803"/>
            <a:chExt cx="1763993" cy="807574"/>
          </a:xfrm>
        </p:grpSpPr>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99147" y="1317803"/>
              <a:ext cx="979063" cy="720272"/>
            </a:xfrm>
            <a:prstGeom prst="rect">
              <a:avLst/>
            </a:prstGeom>
          </p:spPr>
        </p:pic>
        <p:pic>
          <p:nvPicPr>
            <p:cNvPr id="62" name="Picture 61"/>
            <p:cNvPicPr>
              <a:picLocks noChangeAspect="1"/>
            </p:cNvPicPr>
            <p:nvPr/>
          </p:nvPicPr>
          <p:blipFill rotWithShape="1">
            <a:blip r:embed="rId13" cstate="print">
              <a:extLst>
                <a:ext uri="{28A0092B-C50C-407E-A947-70E740481C1C}">
                  <a14:useLocalDpi xmlns:a14="http://schemas.microsoft.com/office/drawing/2010/main" val="0"/>
                </a:ext>
              </a:extLst>
            </a:blip>
            <a:srcRect r="10956" b="15432"/>
            <a:stretch/>
          </p:blipFill>
          <p:spPr>
            <a:xfrm>
              <a:off x="5382160" y="1710177"/>
              <a:ext cx="652770" cy="415200"/>
            </a:xfrm>
            <a:prstGeom prst="rect">
              <a:avLst/>
            </a:prstGeom>
          </p:spPr>
        </p:pic>
        <p:pic>
          <p:nvPicPr>
            <p:cNvPr id="63" name="Picture 62"/>
            <p:cNvPicPr>
              <a:picLocks noChangeAspect="1"/>
            </p:cNvPicPr>
            <p:nvPr/>
          </p:nvPicPr>
          <p:blipFill rotWithShape="1">
            <a:blip r:embed="rId14" cstate="print">
              <a:extLst>
                <a:ext uri="{28A0092B-C50C-407E-A947-70E740481C1C}">
                  <a14:useLocalDpi xmlns:a14="http://schemas.microsoft.com/office/drawing/2010/main" val="0"/>
                </a:ext>
              </a:extLst>
            </a:blip>
            <a:srcRect r="12153"/>
            <a:stretch/>
          </p:blipFill>
          <p:spPr>
            <a:xfrm>
              <a:off x="4270937" y="1591237"/>
              <a:ext cx="674341" cy="434429"/>
            </a:xfrm>
            <a:prstGeom prst="rect">
              <a:avLst/>
            </a:prstGeom>
          </p:spPr>
        </p:pic>
      </p:grpSp>
      <p:grpSp>
        <p:nvGrpSpPr>
          <p:cNvPr id="64" name="Mobile"/>
          <p:cNvGrpSpPr/>
          <p:nvPr/>
        </p:nvGrpSpPr>
        <p:grpSpPr>
          <a:xfrm>
            <a:off x="1616712" y="2754786"/>
            <a:ext cx="2220701" cy="792051"/>
            <a:chOff x="2537869" y="1696055"/>
            <a:chExt cx="1479535" cy="533589"/>
          </a:xfrm>
        </p:grpSpPr>
        <p:pic>
          <p:nvPicPr>
            <p:cNvPr id="66" name="Picture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04095" y="1696055"/>
              <a:ext cx="802009" cy="512760"/>
            </a:xfrm>
            <a:prstGeom prst="rect">
              <a:avLst/>
            </a:prstGeom>
          </p:spPr>
        </p:pic>
        <p:pic>
          <p:nvPicPr>
            <p:cNvPr id="67" name="Picture 66"/>
            <p:cNvPicPr>
              <a:picLocks noChangeAspect="1"/>
            </p:cNvPicPr>
            <p:nvPr/>
          </p:nvPicPr>
          <p:blipFill rotWithShape="1">
            <a:blip r:embed="rId16" cstate="print">
              <a:extLst>
                <a:ext uri="{28A0092B-C50C-407E-A947-70E740481C1C}">
                  <a14:useLocalDpi xmlns:a14="http://schemas.microsoft.com/office/drawing/2010/main" val="0"/>
                </a:ext>
              </a:extLst>
            </a:blip>
            <a:srcRect l="6535" r="9044"/>
            <a:stretch/>
          </p:blipFill>
          <p:spPr>
            <a:xfrm>
              <a:off x="3598949" y="1801537"/>
              <a:ext cx="418455" cy="416817"/>
            </a:xfrm>
            <a:prstGeom prst="rect">
              <a:avLst/>
            </a:prstGeom>
          </p:spPr>
        </p:pic>
        <p:pic>
          <p:nvPicPr>
            <p:cNvPr id="68" name="Picture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7869" y="1861487"/>
              <a:ext cx="458836" cy="352322"/>
            </a:xfrm>
            <a:prstGeom prst="rect">
              <a:avLst/>
            </a:prstGeom>
          </p:spPr>
        </p:pic>
        <p:pic>
          <p:nvPicPr>
            <p:cNvPr id="69" name="Picture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42242" y="1956350"/>
              <a:ext cx="280614" cy="273294"/>
            </a:xfrm>
            <a:prstGeom prst="rect">
              <a:avLst/>
            </a:prstGeom>
          </p:spPr>
        </p:pic>
      </p:grpSp>
      <p:pic>
        <p:nvPicPr>
          <p:cNvPr id="70" name="Picture 69" descr="141215_B-hero_01.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29976" y="2807469"/>
            <a:ext cx="1837641" cy="1033443"/>
          </a:xfrm>
          <a:prstGeom prst="rect">
            <a:avLst/>
          </a:prstGeom>
        </p:spPr>
      </p:pic>
      <p:pic>
        <p:nvPicPr>
          <p:cNvPr id="49" name="Picture 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24601" y="2662470"/>
            <a:ext cx="752205" cy="224929"/>
          </a:xfrm>
          <a:prstGeom prst="rect">
            <a:avLst/>
          </a:prstGeom>
        </p:spPr>
      </p:pic>
    </p:spTree>
    <p:extLst>
      <p:ext uri="{BB962C8B-B14F-4D97-AF65-F5344CB8AC3E}">
        <p14:creationId xmlns:p14="http://schemas.microsoft.com/office/powerpoint/2010/main" val="278154342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Tree>
    <p:extLst>
      <p:ext uri="{BB962C8B-B14F-4D97-AF65-F5344CB8AC3E}">
        <p14:creationId xmlns:p14="http://schemas.microsoft.com/office/powerpoint/2010/main" val="41982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6 -2.59259E-6 L -0.02683 -0.00046 " pathEditMode="relative" rAng="0" ptsTypes="AA">
                                      <p:cBhvr>
                                        <p:cTn id="6" dur="500" fill="hold"/>
                                        <p:tgtEl>
                                          <p:spTgt spid="3"/>
                                        </p:tgtEl>
                                        <p:attrNameLst>
                                          <p:attrName>ppt_x</p:attrName>
                                          <p:attrName>ppt_y</p:attrName>
                                        </p:attrNameLst>
                                      </p:cBhvr>
                                      <p:rCtr x="-134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620484" y="1023257"/>
            <a:ext cx="19449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You</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an’t</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t</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789633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20484" y="1023257"/>
            <a:ext cx="20211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I </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297478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0.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1.xml><?xml version="1.0" encoding="utf-8"?>
<a:theme xmlns:a="http://schemas.openxmlformats.org/drawingml/2006/main" name="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7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8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9.xml><?xml version="1.0" encoding="utf-8"?>
<a:theme xmlns:a="http://schemas.openxmlformats.org/drawingml/2006/main" name="2_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docProps/app.xml><?xml version="1.0" encoding="utf-8"?>
<Properties xmlns="http://schemas.openxmlformats.org/officeDocument/2006/extended-properties" xmlns:vt="http://schemas.openxmlformats.org/officeDocument/2006/docPropsVTypes">
  <TotalTime>3172</TotalTime>
  <Words>1520</Words>
  <Application>Microsoft Office PowerPoint</Application>
  <PresentationFormat>Широкоэкранный</PresentationFormat>
  <Paragraphs>166</Paragraphs>
  <Slides>23</Slides>
  <Notes>20</Notes>
  <HiddenSlides>0</HiddenSlides>
  <MMClips>1</MMClips>
  <ScaleCrop>false</ScaleCrop>
  <HeadingPairs>
    <vt:vector size="6" baseType="variant">
      <vt:variant>
        <vt:lpstr>Использованные шрифты</vt:lpstr>
      </vt:variant>
      <vt:variant>
        <vt:i4>13</vt:i4>
      </vt:variant>
      <vt:variant>
        <vt:lpstr>Тема</vt:lpstr>
      </vt:variant>
      <vt:variant>
        <vt:i4>11</vt:i4>
      </vt:variant>
      <vt:variant>
        <vt:lpstr>Заголовки слайдов</vt:lpstr>
      </vt:variant>
      <vt:variant>
        <vt:i4>23</vt:i4>
      </vt:variant>
    </vt:vector>
  </HeadingPairs>
  <TitlesOfParts>
    <vt:vector size="47" baseType="lpstr">
      <vt:lpstr>Arial</vt:lpstr>
      <vt:lpstr>Avenir LT Pro 45 Book</vt:lpstr>
      <vt:lpstr>Bebas Neue Bold</vt:lpstr>
      <vt:lpstr>Calibri</vt:lpstr>
      <vt:lpstr>Consolas</vt:lpstr>
      <vt:lpstr>ＭＳ Ｐゴシック</vt:lpstr>
      <vt:lpstr>Oblik Serif Bold</vt:lpstr>
      <vt:lpstr>Segoe Pro</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7_Exec_Retreat_IEB_r01</vt:lpstr>
      <vt:lpstr>8_Exec_Retreat_IEB_r01</vt:lpstr>
      <vt:lpstr>9_Exec_Retreat_IEB_r01</vt:lpstr>
      <vt:lpstr>MS Brand White 16-9_Dec-2013</vt:lpstr>
      <vt:lpstr>2_MS Brand White 16-9_Dec-2013</vt:lpstr>
      <vt:lpstr>1_5-30629_Build_Template_WHITE</vt:lpstr>
      <vt:lpstr>Office Theme</vt:lpstr>
      <vt:lpstr>Презентация PowerPoint</vt:lpstr>
      <vt:lpstr>Презентация PowerPoint</vt:lpstr>
      <vt:lpstr>Более персонализированные приложения</vt:lpstr>
      <vt:lpstr>“Windows 10 is the first step to an era of more personal computing”</vt:lpstr>
      <vt:lpstr>Презентация PowerPoint</vt:lpstr>
      <vt:lpstr>Gesture</vt:lpstr>
      <vt:lpstr>Gesture</vt:lpstr>
      <vt:lpstr>Презентация PowerPoint</vt:lpstr>
      <vt:lpstr>Презентация PowerPoint</vt:lpstr>
      <vt:lpstr>Gesture</vt:lpstr>
      <vt:lpstr>Презентация PowerPoint</vt:lpstr>
      <vt:lpstr>Презентация PowerPoint</vt:lpstr>
      <vt:lpstr>Gesture</vt:lpstr>
      <vt:lpstr>Презентация PowerPoint</vt:lpstr>
      <vt:lpstr>Speech Recognition and Synthesis done easy</vt:lpstr>
      <vt:lpstr>Cortana</vt:lpstr>
      <vt:lpstr>Lab:  Launching apps with Speech through Cortana</vt:lpstr>
      <vt:lpstr>Gesture</vt:lpstr>
      <vt:lpstr>Презентация PowerPoint</vt:lpstr>
      <vt:lpstr>Writing is human</vt:lpstr>
      <vt:lpstr>DirectInk: New ink platform for Windows apps</vt:lpstr>
      <vt:lpstr>Lab:  Working with Ink Input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Wigley</dc:creator>
  <cp:lastModifiedBy>Dmitry Soshnikov</cp:lastModifiedBy>
  <cp:revision>255</cp:revision>
  <dcterms:created xsi:type="dcterms:W3CDTF">2015-05-13T18:53:57Z</dcterms:created>
  <dcterms:modified xsi:type="dcterms:W3CDTF">2015-10-15T07:00:49Z</dcterms:modified>
</cp:coreProperties>
</file>